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9"/>
  </p:notesMasterIdLst>
  <p:sldIdLst>
    <p:sldId id="420" r:id="rId3"/>
    <p:sldId id="1338" r:id="rId4"/>
    <p:sldId id="1294" r:id="rId5"/>
    <p:sldId id="1307" r:id="rId6"/>
    <p:sldId id="1329" r:id="rId7"/>
    <p:sldId id="1334" r:id="rId8"/>
    <p:sldId id="1335" r:id="rId9"/>
    <p:sldId id="1343" r:id="rId10"/>
    <p:sldId id="1330" r:id="rId11"/>
    <p:sldId id="1342" r:id="rId12"/>
    <p:sldId id="1366" r:id="rId13"/>
    <p:sldId id="281" r:id="rId14"/>
    <p:sldId id="280" r:id="rId15"/>
    <p:sldId id="1368" r:id="rId16"/>
    <p:sldId id="286" r:id="rId17"/>
    <p:sldId id="1331" r:id="rId18"/>
    <p:sldId id="1332" r:id="rId19"/>
    <p:sldId id="1333" r:id="rId20"/>
    <p:sldId id="1336" r:id="rId21"/>
    <p:sldId id="1337" r:id="rId22"/>
    <p:sldId id="1339" r:id="rId23"/>
    <p:sldId id="1367" r:id="rId24"/>
    <p:sldId id="1344" r:id="rId25"/>
    <p:sldId id="1340" r:id="rId26"/>
    <p:sldId id="1341" r:id="rId27"/>
    <p:sldId id="1369" r:id="rId28"/>
    <p:sldId id="543" r:id="rId29"/>
    <p:sldId id="545" r:id="rId30"/>
    <p:sldId id="544" r:id="rId31"/>
    <p:sldId id="1370" r:id="rId32"/>
    <p:sldId id="1372" r:id="rId33"/>
    <p:sldId id="1373" r:id="rId34"/>
    <p:sldId id="1382" r:id="rId35"/>
    <p:sldId id="1351" r:id="rId36"/>
    <p:sldId id="1371" r:id="rId37"/>
    <p:sldId id="1377" r:id="rId38"/>
    <p:sldId id="1374" r:id="rId39"/>
    <p:sldId id="1381" r:id="rId40"/>
    <p:sldId id="1378" r:id="rId41"/>
    <p:sldId id="1379" r:id="rId42"/>
    <p:sldId id="1380" r:id="rId43"/>
    <p:sldId id="1345" r:id="rId44"/>
    <p:sldId id="1383" r:id="rId45"/>
    <p:sldId id="1364" r:id="rId46"/>
    <p:sldId id="1346" r:id="rId47"/>
    <p:sldId id="13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6D6D6"/>
    <a:srgbClr val="008CE6"/>
    <a:srgbClr val="FF9500"/>
    <a:srgbClr val="00B0F0"/>
    <a:srgbClr val="009193"/>
    <a:srgbClr val="000000"/>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5"/>
    <p:restoredTop sz="87891"/>
  </p:normalViewPr>
  <p:slideViewPr>
    <p:cSldViewPr snapToGrid="0" snapToObjects="1">
      <p:cViewPr varScale="1">
        <p:scale>
          <a:sx n="112" d="100"/>
          <a:sy n="112" d="100"/>
        </p:scale>
        <p:origin x="232"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4147960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work closely with the Centre for Environmental Surveillance in Brazil. I am response for modelling mosquito populations across two major cities and addressing the paucity of spatial data (this involves con an interdisciplinary collaborative project the combines computer science, entomology, epidemiology and geography to XYZ</a:t>
            </a:r>
          </a:p>
        </p:txBody>
      </p:sp>
      <p:sp>
        <p:nvSpPr>
          <p:cNvPr id="4" name="Slide Number Placeholder 3"/>
          <p:cNvSpPr>
            <a:spLocks noGrp="1"/>
          </p:cNvSpPr>
          <p:nvPr>
            <p:ph type="sldNum" sz="quarter" idx="5"/>
          </p:nvPr>
        </p:nvSpPr>
        <p:spPr/>
        <p:txBody>
          <a:bodyPr/>
          <a:lstStyle/>
          <a:p>
            <a:fld id="{04FC0A1F-4350-D443-84D3-3DC128611DA0}" type="slidenum">
              <a:rPr lang="en-GB" smtClean="0"/>
              <a:t>12</a:t>
            </a:fld>
            <a:endParaRPr lang="en-GB"/>
          </a:p>
        </p:txBody>
      </p:sp>
    </p:spTree>
    <p:extLst>
      <p:ext uri="{BB962C8B-B14F-4D97-AF65-F5344CB8AC3E}">
        <p14:creationId xmlns:p14="http://schemas.microsoft.com/office/powerpoint/2010/main" val="186543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1508926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2935017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3460520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337399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the purpose of establishing these three things - </a:t>
            </a:r>
            <a:r>
              <a:rPr lang="en-US" sz="1200" b="1" dirty="0">
                <a:latin typeface="Century" panose="02040604050505020304" pitchFamily="18" charset="0"/>
              </a:rPr>
              <a:t>Evidence of </a:t>
            </a:r>
            <a:r>
              <a:rPr lang="en-US" sz="1200" b="1" u="sng" dirty="0">
                <a:latin typeface="Century" panose="02040604050505020304" pitchFamily="18" charset="0"/>
              </a:rPr>
              <a:t>causality</a:t>
            </a:r>
            <a:r>
              <a:rPr lang="en-US" sz="1200" b="1" dirty="0">
                <a:latin typeface="Century" panose="02040604050505020304" pitchFamily="18" charset="0"/>
              </a:rPr>
              <a:t> (or an </a:t>
            </a:r>
            <a:r>
              <a:rPr lang="en-US" sz="1200" b="1" u="sng" dirty="0">
                <a:latin typeface="Century" panose="02040604050505020304" pitchFamily="18" charset="0"/>
              </a:rPr>
              <a:t>association)</a:t>
            </a:r>
            <a:r>
              <a:rPr lang="en-US" sz="1200" b="1" dirty="0">
                <a:latin typeface="Century" panose="02040604050505020304" pitchFamily="18" charset="0"/>
              </a:rPr>
              <a:t>; </a:t>
            </a:r>
            <a:r>
              <a:rPr lang="en-US" sz="1200" b="1" u="sng" dirty="0">
                <a:latin typeface="Century" panose="02040604050505020304" pitchFamily="18" charset="0"/>
              </a:rPr>
              <a:t>Internal validity</a:t>
            </a:r>
            <a:r>
              <a:rPr lang="en-US" sz="1200" b="1" dirty="0">
                <a:latin typeface="Century" panose="02040604050505020304" pitchFamily="18" charset="0"/>
              </a:rPr>
              <a:t> and </a:t>
            </a:r>
            <a:r>
              <a:rPr lang="en-US" sz="1200" b="1" u="sng" dirty="0">
                <a:latin typeface="Century" panose="02040604050505020304" pitchFamily="18" charset="0"/>
              </a:rPr>
              <a:t>External validity</a:t>
            </a:r>
          </a:p>
          <a:p>
            <a:endParaRPr lang="en-US" dirty="0"/>
          </a:p>
        </p:txBody>
      </p:sp>
      <p:sp>
        <p:nvSpPr>
          <p:cNvPr id="4" name="Slide Number Placeholder 3"/>
          <p:cNvSpPr>
            <a:spLocks noGrp="1"/>
          </p:cNvSpPr>
          <p:nvPr>
            <p:ph type="sldNum" sz="quarter" idx="5"/>
          </p:nvPr>
        </p:nvSpPr>
        <p:spPr/>
        <p:txBody>
          <a:bodyPr/>
          <a:lstStyle/>
          <a:p>
            <a:fld id="{A3BE0C8E-565D-4B6E-A043-70480901BECB}" type="slidenum">
              <a:rPr lang="en-GB" smtClean="0"/>
              <a:t>28</a:t>
            </a:fld>
            <a:endParaRPr lang="en-GB" dirty="0"/>
          </a:p>
        </p:txBody>
      </p:sp>
    </p:spTree>
    <p:extLst>
      <p:ext uri="{BB962C8B-B14F-4D97-AF65-F5344CB8AC3E}">
        <p14:creationId xmlns:p14="http://schemas.microsoft.com/office/powerpoint/2010/main" val="26179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before we go on break</a:t>
            </a:r>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95199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35</a:t>
            </a:fld>
            <a:endParaRPr lang="en-US" altLang="x-none"/>
          </a:p>
        </p:txBody>
      </p:sp>
    </p:spTree>
    <p:extLst>
      <p:ext uri="{BB962C8B-B14F-4D97-AF65-F5344CB8AC3E}">
        <p14:creationId xmlns:p14="http://schemas.microsoft.com/office/powerpoint/2010/main" val="3799775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44</a:t>
            </a:fld>
            <a:endParaRPr lang="en-US" altLang="x-none"/>
          </a:p>
        </p:txBody>
      </p:sp>
    </p:spTree>
    <p:extLst>
      <p:ext uri="{BB962C8B-B14F-4D97-AF65-F5344CB8AC3E}">
        <p14:creationId xmlns:p14="http://schemas.microsoft.com/office/powerpoint/2010/main" val="27640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1132725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got my nod of approval</a:t>
            </a:r>
          </a:p>
        </p:txBody>
      </p:sp>
      <p:sp>
        <p:nvSpPr>
          <p:cNvPr id="4" name="Slide Number Placeholder 3"/>
          <p:cNvSpPr>
            <a:spLocks noGrp="1"/>
          </p:cNvSpPr>
          <p:nvPr>
            <p:ph type="sldNum" sz="quarter" idx="5"/>
          </p:nvPr>
        </p:nvSpPr>
        <p:spPr/>
        <p:txBody>
          <a:bodyPr/>
          <a:lstStyle/>
          <a:p>
            <a:fld id="{7A62181B-723A-0945-8D8D-6A6BB0D8F5A6}" type="slidenum">
              <a:rPr lang="en-US" smtClean="0"/>
              <a:t>45</a:t>
            </a:fld>
            <a:endParaRPr lang="en-US"/>
          </a:p>
        </p:txBody>
      </p:sp>
    </p:spTree>
    <p:extLst>
      <p:ext uri="{BB962C8B-B14F-4D97-AF65-F5344CB8AC3E}">
        <p14:creationId xmlns:p14="http://schemas.microsoft.com/office/powerpoint/2010/main" val="2365394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a:t>
            </a:r>
            <a:r>
              <a:rPr lang="en-GB" dirty="0" err="1"/>
              <a:t>gonna</a:t>
            </a:r>
            <a:r>
              <a:rPr lang="en-GB" dirty="0"/>
              <a:t> to carry that weight</a:t>
            </a:r>
          </a:p>
        </p:txBody>
      </p:sp>
      <p:sp>
        <p:nvSpPr>
          <p:cNvPr id="4" name="Slide Number Placeholder 3"/>
          <p:cNvSpPr>
            <a:spLocks noGrp="1"/>
          </p:cNvSpPr>
          <p:nvPr>
            <p:ph type="sldNum" sz="quarter" idx="5"/>
          </p:nvPr>
        </p:nvSpPr>
        <p:spPr/>
        <p:txBody>
          <a:bodyPr/>
          <a:lstStyle/>
          <a:p>
            <a:fld id="{7A62181B-723A-0945-8D8D-6A6BB0D8F5A6}" type="slidenum">
              <a:rPr lang="en-US" smtClean="0"/>
              <a:t>46</a:t>
            </a:fld>
            <a:endParaRPr lang="en-US"/>
          </a:p>
        </p:txBody>
      </p:sp>
    </p:spTree>
    <p:extLst>
      <p:ext uri="{BB962C8B-B14F-4D97-AF65-F5344CB8AC3E}">
        <p14:creationId xmlns:p14="http://schemas.microsoft.com/office/powerpoint/2010/main" val="34359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38924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187256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365349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77296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3110804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6527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This mixed-methods research aims to bring together key development concerns related to sustainable livelihoods, social vulnerability, and poverty to build an alternative account of 'insecurity and crime' in African cities where the lines between legality and illegality, formality and informality, licit and illicit work, are often blurred in practice. We argue that the study of insecurity and crime in African cities requires a more nuanced understanding of African urbanisation patterns and historical legacies of uneven development. Situated at the nexus of population modelling, criminology, African studies, and urban geography, this project aims to challenge prevailing Euro-centric narratives of crime and victimisation through an innovative mixed-methods study. Combining statistical modelling, </a:t>
            </a:r>
            <a:r>
              <a:rPr lang="en-GB" sz="1200" b="0" i="0" u="none" strike="noStrike" kern="1200" dirty="0" err="1">
                <a:solidFill>
                  <a:schemeClr val="tx1"/>
                </a:solidFill>
                <a:effectLst/>
                <a:latin typeface="+mn-lt"/>
                <a:ea typeface="+mn-ea"/>
                <a:cs typeface="+mn-cs"/>
              </a:rPr>
              <a:t>geovisualisation</a:t>
            </a:r>
            <a:r>
              <a:rPr lang="en-GB" sz="1200" b="0" i="0" u="none" strike="noStrike" kern="1200" dirty="0">
                <a:solidFill>
                  <a:schemeClr val="tx1"/>
                </a:solidFill>
                <a:effectLst/>
                <a:latin typeface="+mn-lt"/>
                <a:ea typeface="+mn-ea"/>
                <a:cs typeface="+mn-cs"/>
              </a:rPr>
              <a:t> and ethnographic insights, the research aims to develop location appropriate approaches to investigate perceptions and seasonal trends of crime and victimisations in a West African city, situating the research within the broader context of African urbanisation, environment-induced seasonal migration, youth un-employment and informal economies.</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4164994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29/01/2023</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hyperlink" Target="https://www.researchgate.net/publication/317542771_Understanding_Spatial_Patterns_of_Urban_Crime_in_a_Developing_Country" TargetMode="External"/><Relationship Id="rId4" Type="http://schemas.openxmlformats.org/officeDocument/2006/relationships/hyperlink" Target="https://link.springer.com/article/10.1007/s10940-019-09448-3"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link.springer.com/article/10.1007/s10940-019-09448-3" TargetMode="External"/><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0.xml"/><Relationship Id="rId6" Type="http://schemas.openxmlformats.org/officeDocument/2006/relationships/image" Target="../media/image8.png"/><Relationship Id="rId11" Type="http://schemas.openxmlformats.org/officeDocument/2006/relationships/hyperlink" Target="https://www.sciencedirect.com/science/article/abs/pii/S0143622818311949?via%3Dihub" TargetMode="External"/><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frontiersin.org/articles/10.3389/fpubh.2021.754072/full" TargetMode="Externa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hyperlink" Target="http://www.thiswormyworld.org/" TargetMode="External"/><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www.thiswormyworld.org/" TargetMode="External"/><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hyperlink" Target="https://malariaatlas.org/" TargetMode="External"/><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hyperlink" Target="https://data.humdata.org/" TargetMode="External"/><Relationship Id="rId2" Type="http://schemas.openxmlformats.org/officeDocument/2006/relationships/hyperlink" Target="https://mics.unicef.org/" TargetMode="External"/><Relationship Id="rId1" Type="http://schemas.openxmlformats.org/officeDocument/2006/relationships/slideLayout" Target="../slideLayouts/slideLayout20.xml"/><Relationship Id="rId6" Type="http://schemas.openxmlformats.org/officeDocument/2006/relationships/hyperlink" Target="https://espen.afro.who.int/" TargetMode="External"/><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hyperlink" Target="https://www.gbif.org/dataset/d4eb19bc-fdce-415f-9a61-49b036009840" TargetMode="External"/><Relationship Id="rId4" Type="http://schemas.openxmlformats.org/officeDocument/2006/relationships/hyperlink" Target="https://dhsprogram.com/" TargetMode="Externa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gov.uk/government/statistics/fire-statistics-incident-level-datasets" TargetMode="External"/><Relationship Id="rId1" Type="http://schemas.openxmlformats.org/officeDocument/2006/relationships/slideLayout" Target="../slideLayouts/slideLayout20.xml"/><Relationship Id="rId4" Type="http://schemas.openxmlformats.org/officeDocument/2006/relationships/hyperlink" Target="https://www.sciencedirect.com/science/article/pii/S0143622822000893?via%3Dihu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ata.cdrc.ac.uk/search/type/dataset" TargetMode="External"/><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www.ons.gov.uk/" TargetMode="External"/><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hyperlink" Target="https://www.ordnancesurvey.co.uk/" TargetMode="External"/><Relationship Id="rId12" Type="http://schemas.openxmlformats.org/officeDocument/2006/relationships/image" Target="../media/image38.png"/><Relationship Id="rId2" Type="http://schemas.openxmlformats.org/officeDocument/2006/relationships/hyperlink" Target="https://data.cdrc.ac.uk/search/type/dataset" TargetMode="External"/><Relationship Id="rId16" Type="http://schemas.openxmlformats.org/officeDocument/2006/relationships/hyperlink" Target="https://www.gov.uk/government/statistics/english-indices-of-deprivation-2019" TargetMode="External"/><Relationship Id="rId1" Type="http://schemas.openxmlformats.org/officeDocument/2006/relationships/slideLayout" Target="../slideLayouts/slideLayout20.xml"/><Relationship Id="rId6" Type="http://schemas.openxmlformats.org/officeDocument/2006/relationships/image" Target="../media/image35.jpeg"/><Relationship Id="rId11" Type="http://schemas.openxmlformats.org/officeDocument/2006/relationships/hyperlink" Target="https://data.london.gov.uk/" TargetMode="External"/><Relationship Id="rId5" Type="http://schemas.openxmlformats.org/officeDocument/2006/relationships/image" Target="../media/image34.png"/><Relationship Id="rId15" Type="http://schemas.openxmlformats.org/officeDocument/2006/relationships/hyperlink" Target="https://data.london.gov.uk/dataset" TargetMode="External"/><Relationship Id="rId10" Type="http://schemas.openxmlformats.org/officeDocument/2006/relationships/image" Target="../media/image37.png"/><Relationship Id="rId4" Type="http://schemas.openxmlformats.org/officeDocument/2006/relationships/hyperlink" Target="https://www.ons.gov.uk/" TargetMode="External"/><Relationship Id="rId9" Type="http://schemas.openxmlformats.org/officeDocument/2006/relationships/hyperlink" Target="https://data.police.uk/data/" TargetMode="External"/><Relationship Id="rId14" Type="http://schemas.openxmlformats.org/officeDocument/2006/relationships/hyperlink" Target="https://www.nomisweb.co.uk/sources/census_2021_bulk"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hyperlink" Target="https://forms.gle/og3CcALea62w3QMVA" TargetMode="Externa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Open_data"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hyperlink" Target="https://www.researchgate.net/publication/317542771_Understanding_Spatial_Patterns_of_Urban_Crime_in_a_Developing_Country" TargetMode="External"/><Relationship Id="rId5" Type="http://schemas.openxmlformats.org/officeDocument/2006/relationships/hyperlink" Target="https://link.springer.com/article/10.1007/s10940-019-09448-3" TargetMode="External"/><Relationship Id="rId4" Type="http://schemas.openxmlformats.org/officeDocument/2006/relationships/hyperlink" Target="https://www.sciencedirect.com/science/article/abs/pii/S0143622818311949?via%3Dihu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695325" y="1917424"/>
            <a:ext cx="10956675" cy="3970318"/>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Sourcing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8913D9DA-910D-72DE-7159-D8F3ED63A61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527950" y="79359"/>
            <a:ext cx="9561131"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highlight>
                  <a:srgbClr val="D6D6D6"/>
                </a:highlight>
                <a:latin typeface="Helvetica Neue Thin" panose="020B0403020202020204" pitchFamily="34" charset="0"/>
                <a:ea typeface="Helvetica Neue Thin" panose="020B0403020202020204" pitchFamily="34" charset="0"/>
              </a:rPr>
              <a:t>Poverty in Nigeria (FCLP) [2]</a:t>
            </a:r>
          </a:p>
        </p:txBody>
      </p:sp>
      <p:sp>
        <p:nvSpPr>
          <p:cNvPr id="6" name="TextBox 5">
            <a:extLst>
              <a:ext uri="{FF2B5EF4-FFF2-40B4-BE49-F238E27FC236}">
                <a16:creationId xmlns:a16="http://schemas.microsoft.com/office/drawing/2014/main" id="{C6B0A6F0-FBAD-3645-8396-ADB2BA9AEB99}"/>
              </a:ext>
            </a:extLst>
          </p:cNvPr>
          <p:cNvSpPr txBox="1"/>
          <p:nvPr/>
        </p:nvSpPr>
        <p:spPr>
          <a:xfrm>
            <a:off x="10190374" y="88898"/>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3"/>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2017</a:t>
            </a:r>
            <a:endParaRPr lang="en-GB" sz="1100" dirty="0">
              <a:latin typeface="Helvetica Neue Thin" panose="020B0403020202020204" pitchFamily="34" charset="0"/>
              <a:ea typeface="Helvetica Neue Thin" panose="020B0403020202020204" pitchFamily="34" charset="0"/>
            </a:endParaRPr>
          </a:p>
        </p:txBody>
      </p:sp>
      <p:sp>
        <p:nvSpPr>
          <p:cNvPr id="9" name="TextBox 8">
            <a:extLst>
              <a:ext uri="{FF2B5EF4-FFF2-40B4-BE49-F238E27FC236}">
                <a16:creationId xmlns:a16="http://schemas.microsoft.com/office/drawing/2014/main" id="{5608EBFA-442D-DB40-A287-264177A3770B}"/>
              </a:ext>
            </a:extLst>
          </p:cNvPr>
          <p:cNvSpPr txBox="1"/>
          <p:nvPr/>
        </p:nvSpPr>
        <p:spPr>
          <a:xfrm>
            <a:off x="10190374" y="106767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pic>
        <p:nvPicPr>
          <p:cNvPr id="11" name="Picture 10">
            <a:extLst>
              <a:ext uri="{FF2B5EF4-FFF2-40B4-BE49-F238E27FC236}">
                <a16:creationId xmlns:a16="http://schemas.microsoft.com/office/drawing/2014/main" id="{4EC8901D-ADF0-5A4B-BAEB-EC7ED616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50" y="1062901"/>
            <a:ext cx="9561131" cy="3926893"/>
          </a:xfrm>
          <a:prstGeom prst="rect">
            <a:avLst/>
          </a:prstGeom>
        </p:spPr>
      </p:pic>
      <p:sp>
        <p:nvSpPr>
          <p:cNvPr id="12" name="TextBox 11">
            <a:extLst>
              <a:ext uri="{FF2B5EF4-FFF2-40B4-BE49-F238E27FC236}">
                <a16:creationId xmlns:a16="http://schemas.microsoft.com/office/drawing/2014/main" id="{CFF76377-4504-B646-8D68-1C3036DF5E10}"/>
              </a:ext>
            </a:extLst>
          </p:cNvPr>
          <p:cNvSpPr txBox="1"/>
          <p:nvPr/>
        </p:nvSpPr>
        <p:spPr>
          <a:xfrm>
            <a:off x="527950" y="5327005"/>
            <a:ext cx="11308080" cy="1323439"/>
          </a:xfrm>
          <a:prstGeom prst="rect">
            <a:avLst/>
          </a:prstGeom>
          <a:noFill/>
        </p:spPr>
        <p:txBody>
          <a:bodyPr wrap="square" rtlCol="0">
            <a:spAutoFit/>
          </a:bodyPr>
          <a:lstStyle/>
          <a:p>
            <a:pPr algn="just"/>
            <a:r>
              <a:rPr lang="en-GB" sz="1600" dirty="0">
                <a:latin typeface="Helvetica Neue Thin" panose="020B0403020202020204" pitchFamily="34" charset="0"/>
                <a:ea typeface="Helvetica Neue Thin" panose="020B0403020202020204" pitchFamily="34" charset="0"/>
              </a:rPr>
              <a:t>Primary data and sampling strategy: 13,000 households, and the target sample was 2,300 for the victimisation survey (in Nigeria); we therefore used Systematic sampling to select at random 2,300 households [the applied criteria: k = 13,000/2,300 = 5.6 ~ 6</a:t>
            </a:r>
            <a:r>
              <a:rPr lang="en-GB" sz="1600" baseline="30000" dirty="0">
                <a:latin typeface="Helvetica Neue Thin" panose="020B0403020202020204" pitchFamily="34" charset="0"/>
                <a:ea typeface="Helvetica Neue Thin" panose="020B0403020202020204" pitchFamily="34" charset="0"/>
              </a:rPr>
              <a:t>th</a:t>
            </a:r>
            <a:r>
              <a:rPr lang="en-GB" sz="1600" dirty="0">
                <a:latin typeface="Helvetica Neue Thin" panose="020B0403020202020204" pitchFamily="34" charset="0"/>
                <a:ea typeface="Helvetica Neue Thin" panose="020B0403020202020204" pitchFamily="34" charset="0"/>
              </a:rPr>
              <a:t> property (starting from the left-side of road)]</a:t>
            </a:r>
          </a:p>
          <a:p>
            <a:pPr algn="just"/>
            <a:endParaRPr lang="en-GB" sz="1600" dirty="0">
              <a:latin typeface="Helvetica Neue Thin" panose="020B0403020202020204" pitchFamily="34" charset="0"/>
              <a:ea typeface="Helvetica Neue Thin" panose="020B0403020202020204" pitchFamily="34" charset="0"/>
            </a:endParaRPr>
          </a:p>
          <a:p>
            <a:pPr algn="just"/>
            <a:r>
              <a:rPr lang="en-GB" sz="1600" dirty="0">
                <a:latin typeface="Helvetica Neue Thin" panose="020B0403020202020204" pitchFamily="34" charset="0"/>
                <a:ea typeface="Helvetica Neue Thin" panose="020B0403020202020204" pitchFamily="34" charset="0"/>
              </a:rPr>
              <a:t>Houses mapped in B, we had to interview all those residents (i.e., 2,300 households) to collect a range of information.</a:t>
            </a:r>
          </a:p>
        </p:txBody>
      </p:sp>
      <p:sp>
        <p:nvSpPr>
          <p:cNvPr id="2" name="Right Arrow 1">
            <a:extLst>
              <a:ext uri="{FF2B5EF4-FFF2-40B4-BE49-F238E27FC236}">
                <a16:creationId xmlns:a16="http://schemas.microsoft.com/office/drawing/2014/main" id="{A1D16715-46A3-D459-2D5A-6B1980D87BC7}"/>
              </a:ext>
            </a:extLst>
          </p:cNvPr>
          <p:cNvSpPr/>
          <p:nvPr/>
        </p:nvSpPr>
        <p:spPr>
          <a:xfrm>
            <a:off x="4515439" y="248793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a:extLst>
              <a:ext uri="{FF2B5EF4-FFF2-40B4-BE49-F238E27FC236}">
                <a16:creationId xmlns:a16="http://schemas.microsoft.com/office/drawing/2014/main" id="{21748117-ED9D-3C20-DB14-E58D2FAF35B2}"/>
              </a:ext>
            </a:extLst>
          </p:cNvPr>
          <p:cNvSpPr/>
          <p:nvPr/>
        </p:nvSpPr>
        <p:spPr>
          <a:xfrm>
            <a:off x="4515438" y="203321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a:extLst>
              <a:ext uri="{FF2B5EF4-FFF2-40B4-BE49-F238E27FC236}">
                <a16:creationId xmlns:a16="http://schemas.microsoft.com/office/drawing/2014/main" id="{DAB32B2D-4198-5CBE-A41D-21E1236FBD27}"/>
              </a:ext>
            </a:extLst>
          </p:cNvPr>
          <p:cNvSpPr/>
          <p:nvPr/>
        </p:nvSpPr>
        <p:spPr>
          <a:xfrm>
            <a:off x="4515438" y="1553929"/>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0B8048C-C46B-8766-7AAC-47654BE3EC64}"/>
              </a:ext>
            </a:extLst>
          </p:cNvPr>
          <p:cNvSpPr txBox="1"/>
          <p:nvPr/>
        </p:nvSpPr>
        <p:spPr>
          <a:xfrm>
            <a:off x="10190374" y="2384998"/>
            <a:ext cx="1930023" cy="2462213"/>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Data collected:</a:t>
            </a:r>
          </a:p>
          <a:p>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Block Inventory Survey for the collection of environmental data</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Household victimisation survey on indicators for crime</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Perception of risk and neighbourhood safety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Demographic survey</a:t>
            </a:r>
          </a:p>
        </p:txBody>
      </p:sp>
    </p:spTree>
    <p:extLst>
      <p:ext uri="{BB962C8B-B14F-4D97-AF65-F5344CB8AC3E}">
        <p14:creationId xmlns:p14="http://schemas.microsoft.com/office/powerpoint/2010/main" val="3925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D2D34DA-1FD8-9876-A844-0B8C2025D82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8092E261-A923-8314-425A-160B93A6E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369" y="3219491"/>
            <a:ext cx="3396715" cy="2747343"/>
          </a:xfrm>
          <a:prstGeom prst="rect">
            <a:avLst/>
          </a:prstGeom>
        </p:spPr>
      </p:pic>
      <p:sp>
        <p:nvSpPr>
          <p:cNvPr id="4" name="TextBox 3">
            <a:extLst>
              <a:ext uri="{FF2B5EF4-FFF2-40B4-BE49-F238E27FC236}">
                <a16:creationId xmlns:a16="http://schemas.microsoft.com/office/drawing/2014/main" id="{778FF815-ADAE-D8D2-016A-EB7454AC03DA}"/>
              </a:ext>
            </a:extLst>
          </p:cNvPr>
          <p:cNvSpPr txBox="1"/>
          <p:nvPr/>
        </p:nvSpPr>
        <p:spPr>
          <a:xfrm>
            <a:off x="8304369" y="5963872"/>
            <a:ext cx="374700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2</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households were sampled, we used the “laws of crime concentration” to assess the concentration of reported victimisation in this city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3"/>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Table&#10;&#10;Description automatically generated with medium confidence">
            <a:extLst>
              <a:ext uri="{FF2B5EF4-FFF2-40B4-BE49-F238E27FC236}">
                <a16:creationId xmlns:a16="http://schemas.microsoft.com/office/drawing/2014/main" id="{5A990654-10A9-16E1-5D91-C15F56DC51F7}"/>
              </a:ext>
            </a:extLst>
          </p:cNvPr>
          <p:cNvPicPr>
            <a:picLocks noChangeAspect="1"/>
          </p:cNvPicPr>
          <p:nvPr/>
        </p:nvPicPr>
        <p:blipFill>
          <a:blip r:embed="rId4"/>
          <a:stretch>
            <a:fillRect/>
          </a:stretch>
        </p:blipFill>
        <p:spPr>
          <a:xfrm>
            <a:off x="2815040" y="4581160"/>
            <a:ext cx="3403516" cy="211862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5DC574E-3C71-5C49-2E2D-145D55C11482}"/>
              </a:ext>
            </a:extLst>
          </p:cNvPr>
          <p:cNvPicPr>
            <a:picLocks noChangeAspect="1"/>
          </p:cNvPicPr>
          <p:nvPr/>
        </p:nvPicPr>
        <p:blipFill>
          <a:blip r:embed="rId5"/>
          <a:stretch>
            <a:fillRect/>
          </a:stretch>
        </p:blipFill>
        <p:spPr>
          <a:xfrm>
            <a:off x="2699264" y="2252387"/>
            <a:ext cx="3698494" cy="1973519"/>
          </a:xfrm>
          <a:prstGeom prst="rect">
            <a:avLst/>
          </a:prstGeom>
        </p:spPr>
      </p:pic>
      <p:pic>
        <p:nvPicPr>
          <p:cNvPr id="10" name="Picture 9" descr="Text&#10;&#10;Description automatically generated">
            <a:extLst>
              <a:ext uri="{FF2B5EF4-FFF2-40B4-BE49-F238E27FC236}">
                <a16:creationId xmlns:a16="http://schemas.microsoft.com/office/drawing/2014/main" id="{190EEF45-B635-2A1A-01B7-2FFEF880A6F3}"/>
              </a:ext>
            </a:extLst>
          </p:cNvPr>
          <p:cNvPicPr>
            <a:picLocks noChangeAspect="1"/>
          </p:cNvPicPr>
          <p:nvPr/>
        </p:nvPicPr>
        <p:blipFill rotWithShape="1">
          <a:blip r:embed="rId6"/>
          <a:srcRect l="902"/>
          <a:stretch/>
        </p:blipFill>
        <p:spPr>
          <a:xfrm>
            <a:off x="2790704" y="176145"/>
            <a:ext cx="3491860" cy="176529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8FFCBB-38FB-E8A0-DABF-4F07C8F18D37}"/>
                  </a:ext>
                </a:extLst>
              </p:cNvPr>
              <p:cNvSpPr txBox="1"/>
              <p:nvPr/>
            </p:nvSpPr>
            <p:spPr>
              <a:xfrm>
                <a:off x="4357328" y="194143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E88FFCBB-38FB-E8A0-DABF-4F07C8F18D37}"/>
                  </a:ext>
                </a:extLst>
              </p:cNvPr>
              <p:cNvSpPr txBox="1">
                <a:spLocks noRot="1" noChangeAspect="1" noMove="1" noResize="1" noEditPoints="1" noAdjustHandles="1" noChangeArrowheads="1" noChangeShapeType="1" noTextEdit="1"/>
              </p:cNvSpPr>
              <p:nvPr/>
            </p:nvSpPr>
            <p:spPr>
              <a:xfrm>
                <a:off x="4357328" y="1941435"/>
                <a:ext cx="358612" cy="276999"/>
              </a:xfrm>
              <a:prstGeom prst="rect">
                <a:avLst/>
              </a:prstGeom>
              <a:blipFill>
                <a:blip r:embed="rId7"/>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0E13E6-58B6-C80F-9E7D-66B85DA1CAFB}"/>
                  </a:ext>
                </a:extLst>
              </p:cNvPr>
              <p:cNvSpPr txBox="1"/>
              <p:nvPr/>
            </p:nvSpPr>
            <p:spPr>
              <a:xfrm>
                <a:off x="4281339" y="427185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2" name="TextBox 11">
                <a:extLst>
                  <a:ext uri="{FF2B5EF4-FFF2-40B4-BE49-F238E27FC236}">
                    <a16:creationId xmlns:a16="http://schemas.microsoft.com/office/drawing/2014/main" id="{D70E13E6-58B6-C80F-9E7D-66B85DA1CAFB}"/>
                  </a:ext>
                </a:extLst>
              </p:cNvPr>
              <p:cNvSpPr txBox="1">
                <a:spLocks noRot="1" noChangeAspect="1" noMove="1" noResize="1" noEditPoints="1" noAdjustHandles="1" noChangeArrowheads="1" noChangeShapeType="1" noTextEdit="1"/>
              </p:cNvSpPr>
              <p:nvPr/>
            </p:nvSpPr>
            <p:spPr>
              <a:xfrm>
                <a:off x="4281339" y="4271855"/>
                <a:ext cx="358612" cy="276999"/>
              </a:xfrm>
              <a:prstGeom prst="rect">
                <a:avLst/>
              </a:prstGeom>
              <a:blipFill>
                <a:blip r:embed="rId8"/>
                <a:stretch>
                  <a:fillRect b="-4348"/>
                </a:stretch>
              </a:blipFill>
            </p:spPr>
            <p:txBody>
              <a:bodyPr/>
              <a:lstStyle/>
              <a:p>
                <a:r>
                  <a:rPr lang="en-GB">
                    <a:noFill/>
                  </a:rPr>
                  <a:t> </a:t>
                </a:r>
              </a:p>
            </p:txBody>
          </p:sp>
        </mc:Fallback>
      </mc:AlternateContent>
      <p:pic>
        <p:nvPicPr>
          <p:cNvPr id="15" name="Picture 14" descr="Table&#10;&#10;Description automatically generated">
            <a:extLst>
              <a:ext uri="{FF2B5EF4-FFF2-40B4-BE49-F238E27FC236}">
                <a16:creationId xmlns:a16="http://schemas.microsoft.com/office/drawing/2014/main" id="{2DF60C75-D55B-50B1-F1D4-D3826EACEF3F}"/>
              </a:ext>
            </a:extLst>
          </p:cNvPr>
          <p:cNvPicPr>
            <a:picLocks noChangeAspect="1"/>
          </p:cNvPicPr>
          <p:nvPr/>
        </p:nvPicPr>
        <p:blipFill rotWithShape="1">
          <a:blip r:embed="rId9"/>
          <a:srcRect l="1460" t="12182"/>
          <a:stretch/>
        </p:blipFill>
        <p:spPr>
          <a:xfrm rot="5400000">
            <a:off x="-1589051" y="2420192"/>
            <a:ext cx="5543072" cy="225217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733BF5-97E2-B3FC-E9E5-A247688C40D9}"/>
                  </a:ext>
                </a:extLst>
              </p:cNvPr>
              <p:cNvSpPr txBox="1"/>
              <p:nvPr/>
            </p:nvSpPr>
            <p:spPr>
              <a:xfrm>
                <a:off x="2325261" y="3308323"/>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ED733BF5-97E2-B3FC-E9E5-A247688C40D9}"/>
                  </a:ext>
                </a:extLst>
              </p:cNvPr>
              <p:cNvSpPr txBox="1">
                <a:spLocks noRot="1" noChangeAspect="1" noMove="1" noResize="1" noEditPoints="1" noAdjustHandles="1" noChangeArrowheads="1" noChangeShapeType="1" noTextEdit="1"/>
              </p:cNvSpPr>
              <p:nvPr/>
            </p:nvSpPr>
            <p:spPr>
              <a:xfrm>
                <a:off x="2325261" y="3308323"/>
                <a:ext cx="358612" cy="276999"/>
              </a:xfrm>
              <a:prstGeom prst="rect">
                <a:avLst/>
              </a:prstGeom>
              <a:blipFill>
                <a:blip r:embed="rId8"/>
                <a:stretch>
                  <a:fillRect b="-4348"/>
                </a:stretch>
              </a:blipFill>
            </p:spPr>
            <p:txBody>
              <a:bodyPr/>
              <a:lstStyle/>
              <a:p>
                <a:r>
                  <a:rPr lang="en-GB">
                    <a:noFill/>
                  </a:rPr>
                  <a:t> </a:t>
                </a:r>
              </a:p>
            </p:txBody>
          </p:sp>
        </mc:Fallback>
      </mc:AlternateContent>
      <p:sp>
        <p:nvSpPr>
          <p:cNvPr id="17" name="Rectangle 16">
            <a:extLst>
              <a:ext uri="{FF2B5EF4-FFF2-40B4-BE49-F238E27FC236}">
                <a16:creationId xmlns:a16="http://schemas.microsoft.com/office/drawing/2014/main" id="{8B5E2936-495A-B603-3701-ED4BFFCDEF6E}"/>
              </a:ext>
            </a:extLst>
          </p:cNvPr>
          <p:cNvSpPr/>
          <p:nvPr/>
        </p:nvSpPr>
        <p:spPr>
          <a:xfrm>
            <a:off x="8381" y="173985"/>
            <a:ext cx="2341323" cy="6545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FECB4D9-95E7-DDB9-5659-100008EBF862}"/>
              </a:ext>
            </a:extLst>
          </p:cNvPr>
          <p:cNvSpPr/>
          <p:nvPr/>
        </p:nvSpPr>
        <p:spPr>
          <a:xfrm>
            <a:off x="2687750" y="113316"/>
            <a:ext cx="3698494" cy="18281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68F93904-71BA-038A-F66C-798220F01034}"/>
              </a:ext>
            </a:extLst>
          </p:cNvPr>
          <p:cNvPicPr>
            <a:picLocks noChangeAspect="1"/>
          </p:cNvPicPr>
          <p:nvPr/>
        </p:nvPicPr>
        <p:blipFill rotWithShape="1">
          <a:blip r:embed="rId6"/>
          <a:srcRect l="902"/>
          <a:stretch/>
        </p:blipFill>
        <p:spPr>
          <a:xfrm>
            <a:off x="2790704" y="142456"/>
            <a:ext cx="3491860" cy="1765290"/>
          </a:xfrm>
          <a:prstGeom prst="rect">
            <a:avLst/>
          </a:prstGeom>
        </p:spPr>
      </p:pic>
      <p:sp>
        <p:nvSpPr>
          <p:cNvPr id="20" name="Rectangle 19">
            <a:extLst>
              <a:ext uri="{FF2B5EF4-FFF2-40B4-BE49-F238E27FC236}">
                <a16:creationId xmlns:a16="http://schemas.microsoft.com/office/drawing/2014/main" id="{CD4A078D-1B26-3C94-5B33-4821CA734C27}"/>
              </a:ext>
            </a:extLst>
          </p:cNvPr>
          <p:cNvSpPr/>
          <p:nvPr/>
        </p:nvSpPr>
        <p:spPr>
          <a:xfrm>
            <a:off x="2667875" y="2186127"/>
            <a:ext cx="3698494" cy="2106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F5066F5-73FA-9399-7B0D-3FE40EE546CC}"/>
              </a:ext>
            </a:extLst>
          </p:cNvPr>
          <p:cNvSpPr/>
          <p:nvPr/>
        </p:nvSpPr>
        <p:spPr>
          <a:xfrm>
            <a:off x="2668893" y="4525519"/>
            <a:ext cx="3698494" cy="2239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F90851E-F9BC-4A74-5568-5B75E756F680}"/>
              </a:ext>
            </a:extLst>
          </p:cNvPr>
          <p:cNvSpPr txBox="1"/>
          <p:nvPr/>
        </p:nvSpPr>
        <p:spPr>
          <a:xfrm>
            <a:off x="56398" y="258921"/>
            <a:ext cx="2252175" cy="246221"/>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Physical characteristics variables</a:t>
            </a:r>
          </a:p>
        </p:txBody>
      </p:sp>
      <p:sp>
        <p:nvSpPr>
          <p:cNvPr id="23" name="TextBox 22">
            <a:extLst>
              <a:ext uri="{FF2B5EF4-FFF2-40B4-BE49-F238E27FC236}">
                <a16:creationId xmlns:a16="http://schemas.microsoft.com/office/drawing/2014/main" id="{9578B984-B781-86D8-CE0F-09F4374C8308}"/>
              </a:ext>
            </a:extLst>
          </p:cNvPr>
          <p:cNvSpPr txBox="1"/>
          <p:nvPr/>
        </p:nvSpPr>
        <p:spPr>
          <a:xfrm>
            <a:off x="6422771" y="107045"/>
            <a:ext cx="1419616"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Sociodemographic variables</a:t>
            </a:r>
          </a:p>
        </p:txBody>
      </p:sp>
      <p:sp>
        <p:nvSpPr>
          <p:cNvPr id="24" name="TextBox 23">
            <a:extLst>
              <a:ext uri="{FF2B5EF4-FFF2-40B4-BE49-F238E27FC236}">
                <a16:creationId xmlns:a16="http://schemas.microsoft.com/office/drawing/2014/main" id="{6A8ED475-4FF4-6D02-6407-9417402AAEB7}"/>
              </a:ext>
            </a:extLst>
          </p:cNvPr>
          <p:cNvSpPr txBox="1"/>
          <p:nvPr/>
        </p:nvSpPr>
        <p:spPr>
          <a:xfrm>
            <a:off x="6396107" y="2186127"/>
            <a:ext cx="1429238"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Perception and safety variables</a:t>
            </a:r>
          </a:p>
        </p:txBody>
      </p:sp>
      <p:sp>
        <p:nvSpPr>
          <p:cNvPr id="25" name="TextBox 24">
            <a:extLst>
              <a:ext uri="{FF2B5EF4-FFF2-40B4-BE49-F238E27FC236}">
                <a16:creationId xmlns:a16="http://schemas.microsoft.com/office/drawing/2014/main" id="{6FC3B29F-E41C-C79E-F6CE-6461CD1551C5}"/>
              </a:ext>
            </a:extLst>
          </p:cNvPr>
          <p:cNvSpPr txBox="1"/>
          <p:nvPr/>
        </p:nvSpPr>
        <p:spPr>
          <a:xfrm>
            <a:off x="6385791" y="4525519"/>
            <a:ext cx="1447451" cy="553998"/>
          </a:xfrm>
          <a:prstGeom prst="rect">
            <a:avLst/>
          </a:prstGeom>
          <a:solidFill>
            <a:srgbClr val="FF7E79"/>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Victimisation (dependent) variables</a:t>
            </a:r>
          </a:p>
        </p:txBody>
      </p:sp>
      <p:pic>
        <p:nvPicPr>
          <p:cNvPr id="26" name="Picture 25" descr="Diagram&#10;&#10;Description automatically generated">
            <a:extLst>
              <a:ext uri="{FF2B5EF4-FFF2-40B4-BE49-F238E27FC236}">
                <a16:creationId xmlns:a16="http://schemas.microsoft.com/office/drawing/2014/main" id="{AA04BB45-85E5-D973-E2D0-0C171CFC7CEF}"/>
              </a:ext>
            </a:extLst>
          </p:cNvPr>
          <p:cNvPicPr>
            <a:picLocks noChangeAspect="1"/>
          </p:cNvPicPr>
          <p:nvPr/>
        </p:nvPicPr>
        <p:blipFill>
          <a:blip r:embed="rId10"/>
          <a:stretch>
            <a:fillRect/>
          </a:stretch>
        </p:blipFill>
        <p:spPr>
          <a:xfrm>
            <a:off x="8347344" y="119302"/>
            <a:ext cx="3417183" cy="2340434"/>
          </a:xfrm>
          <a:prstGeom prst="rect">
            <a:avLst/>
          </a:prstGeom>
          <a:ln>
            <a:solidFill>
              <a:schemeClr val="tx1"/>
            </a:solidFill>
          </a:ln>
        </p:spPr>
      </p:pic>
      <p:sp>
        <p:nvSpPr>
          <p:cNvPr id="27" name="TextBox 26">
            <a:extLst>
              <a:ext uri="{FF2B5EF4-FFF2-40B4-BE49-F238E27FC236}">
                <a16:creationId xmlns:a16="http://schemas.microsoft.com/office/drawing/2014/main" id="{D0ACB3CB-8C21-7736-FBA3-E62093CCCF94}"/>
              </a:ext>
            </a:extLst>
          </p:cNvPr>
          <p:cNvSpPr txBox="1"/>
          <p:nvPr/>
        </p:nvSpPr>
        <p:spPr>
          <a:xfrm>
            <a:off x="8281140" y="2420065"/>
            <a:ext cx="374700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1</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 sample, we used the “crime pattern theory” to assess the risk of burglaries &amp; victimisation at a street-level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11"/>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9" name="Straight Connector 28">
            <a:extLst>
              <a:ext uri="{FF2B5EF4-FFF2-40B4-BE49-F238E27FC236}">
                <a16:creationId xmlns:a16="http://schemas.microsoft.com/office/drawing/2014/main" id="{698D1A77-A7C4-0A3B-21D1-24CF466774BB}"/>
              </a:ext>
            </a:extLst>
          </p:cNvPr>
          <p:cNvCxnSpPr/>
          <p:nvPr/>
        </p:nvCxnSpPr>
        <p:spPr>
          <a:xfrm>
            <a:off x="8083296"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8F2017-DDB4-E4EB-6689-3CA48216E5C7}"/>
              </a:ext>
            </a:extLst>
          </p:cNvPr>
          <p:cNvCxnSpPr/>
          <p:nvPr/>
        </p:nvCxnSpPr>
        <p:spPr>
          <a:xfrm>
            <a:off x="8217408"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158516-3F04-956C-6204-640AF7898AA7}"/>
              </a:ext>
            </a:extLst>
          </p:cNvPr>
          <p:cNvCxnSpPr/>
          <p:nvPr/>
        </p:nvCxnSpPr>
        <p:spPr>
          <a:xfrm>
            <a:off x="7943088" y="-3048"/>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A1AEB-5F66-024C-BF05-FFD2AFD1164F}"/>
              </a:ext>
            </a:extLst>
          </p:cNvPr>
          <p:cNvSpPr>
            <a:spLocks noGrp="1"/>
          </p:cNvSpPr>
          <p:nvPr>
            <p:ph idx="1"/>
          </p:nvPr>
        </p:nvSpPr>
        <p:spPr>
          <a:xfrm>
            <a:off x="241423" y="1026090"/>
            <a:ext cx="6153150" cy="4805819"/>
          </a:xfrm>
        </p:spPr>
        <p:txBody>
          <a:bodyPr>
            <a:noAutofit/>
          </a:bodyPr>
          <a:lstStyle/>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Currently work on a collaborative project with academics from UCL, Turkey &amp; Centre of Environmental Surveillance in Recife and Campina Grande</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We are piloting mobile phone applications (since August 2019) to support agents in collecting new information on household-levels of mosquito infestation</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Early warning detection of dangerous mosquito-borne arboviruses (e.g., Zika, Dengue etc.)</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Combating the social, environmental and climatic-related determinants of increased mosquito abundance </a:t>
            </a: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marL="0" indent="0">
              <a:buClr>
                <a:schemeClr val="accent6">
                  <a:lumMod val="50000"/>
                </a:schemeClr>
              </a:buClr>
              <a:buNone/>
            </a:pPr>
            <a:endParaRPr lang="en-GB" sz="2200" dirty="0">
              <a:latin typeface="Times" pitchFamily="2" charset="0"/>
              <a:ea typeface="Cambria Math" panose="02040503050406030204" pitchFamily="18" charset="0"/>
            </a:endParaRPr>
          </a:p>
        </p:txBody>
      </p:sp>
      <p:pic>
        <p:nvPicPr>
          <p:cNvPr id="7" name="Picture 6">
            <a:extLst>
              <a:ext uri="{FF2B5EF4-FFF2-40B4-BE49-F238E27FC236}">
                <a16:creationId xmlns:a16="http://schemas.microsoft.com/office/drawing/2014/main" id="{A9EBFCB6-8908-EB42-818F-9E523BFA3005}"/>
              </a:ext>
            </a:extLst>
          </p:cNvPr>
          <p:cNvPicPr>
            <a:picLocks noChangeAspect="1"/>
          </p:cNvPicPr>
          <p:nvPr/>
        </p:nvPicPr>
        <p:blipFill rotWithShape="1">
          <a:blip r:embed="rId3"/>
          <a:srcRect t="5066" b="7381"/>
          <a:stretch/>
        </p:blipFill>
        <p:spPr>
          <a:xfrm>
            <a:off x="6916323" y="962959"/>
            <a:ext cx="4869670" cy="2664695"/>
          </a:xfrm>
          <a:prstGeom prst="rect">
            <a:avLst/>
          </a:prstGeom>
        </p:spPr>
      </p:pic>
      <p:pic>
        <p:nvPicPr>
          <p:cNvPr id="9" name="Picture 8">
            <a:extLst>
              <a:ext uri="{FF2B5EF4-FFF2-40B4-BE49-F238E27FC236}">
                <a16:creationId xmlns:a16="http://schemas.microsoft.com/office/drawing/2014/main" id="{7B1CBE59-46A9-4F4B-8F9A-694B72BF679B}"/>
              </a:ext>
            </a:extLst>
          </p:cNvPr>
          <p:cNvPicPr>
            <a:picLocks noChangeAspect="1"/>
          </p:cNvPicPr>
          <p:nvPr/>
        </p:nvPicPr>
        <p:blipFill rotWithShape="1">
          <a:blip r:embed="rId4"/>
          <a:srcRect t="6133" b="9333"/>
          <a:stretch/>
        </p:blipFill>
        <p:spPr>
          <a:xfrm>
            <a:off x="6916323" y="3818846"/>
            <a:ext cx="4909705" cy="2593961"/>
          </a:xfrm>
          <a:prstGeom prst="rect">
            <a:avLst/>
          </a:prstGeom>
        </p:spPr>
      </p:pic>
      <p:sp>
        <p:nvSpPr>
          <p:cNvPr id="12" name="TextBox 11">
            <a:extLst>
              <a:ext uri="{FF2B5EF4-FFF2-40B4-BE49-F238E27FC236}">
                <a16:creationId xmlns:a16="http://schemas.microsoft.com/office/drawing/2014/main" id="{A4860DD7-15F5-18DD-18F0-239796A2762B}"/>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Adoption of mobile phone technologies &amp; IoTs  for surveillance of mosquito populations [</a:t>
            </a:r>
            <a:r>
              <a:rPr lang="en-GB" b="1" dirty="0">
                <a:highlight>
                  <a:srgbClr val="D6D6D6"/>
                </a:highlight>
                <a:latin typeface="Helvetica Neue Thin" panose="020B0403020202020204" pitchFamily="34" charset="0"/>
                <a:ea typeface="Helvetica Neue Thin" panose="020B0403020202020204" pitchFamily="34" charset="0"/>
              </a:rPr>
              <a:t>1</a:t>
            </a:r>
            <a:r>
              <a:rPr lang="en-GB" sz="1800" b="1" dirty="0">
                <a:highlight>
                  <a:srgbClr val="D6D6D6"/>
                </a:highlight>
                <a:latin typeface="Helvetica Neue Thin" panose="020B0403020202020204" pitchFamily="34" charset="0"/>
                <a:ea typeface="Helvetica Neue Thin" panose="020B0403020202020204" pitchFamily="34" charset="0"/>
              </a:rPr>
              <a:t>]</a:t>
            </a:r>
          </a:p>
        </p:txBody>
      </p:sp>
      <p:sp>
        <p:nvSpPr>
          <p:cNvPr id="13" name="Slide Number Placeholder 3">
            <a:extLst>
              <a:ext uri="{FF2B5EF4-FFF2-40B4-BE49-F238E27FC236}">
                <a16:creationId xmlns:a16="http://schemas.microsoft.com/office/drawing/2014/main" id="{883915A7-9922-6A89-8C9D-89B9AA147B7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70508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s://lh5.googleusercontent.com/LPqpuQxkmAMq5b1SF3cJNL0T0IfckhTWMlg2KbFzsdQWxklqX7m8vXu1FcZTvTMXnCxelTYYZ4NJYQ3ZnObd46LHX5P5dCnoZBUkXL22dbmfx5d4JLfgilCSmNKFKb5ZcQFGwYM3NFPi4QhBpg">
            <a:extLst>
              <a:ext uri="{FF2B5EF4-FFF2-40B4-BE49-F238E27FC236}">
                <a16:creationId xmlns:a16="http://schemas.microsoft.com/office/drawing/2014/main" id="{920240CE-644D-5245-A101-DBDDCC6BA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749"/>
            <a:ext cx="7718550" cy="44187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lh5.googleusercontent.com/bTm8X6xTsom1yHNtFlYRUOkoWUORB4WfEuAIR5XNHdMSfbwPpdHOKMTOCxPNNWNqpb2zDyYylszHBBhE_84xMG2phfyG13N4tPS8O7eVGl5zDZ0-mkSpFrA9kZeJ7vqmA6Mg3NEomTpmOmUAHA">
            <a:extLst>
              <a:ext uri="{FF2B5EF4-FFF2-40B4-BE49-F238E27FC236}">
                <a16:creationId xmlns:a16="http://schemas.microsoft.com/office/drawing/2014/main" id="{6CDD6971-D460-7947-AA5E-D4DF3B4F0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1" t="3125" r="3898" b="47500"/>
          <a:stretch/>
        </p:blipFill>
        <p:spPr bwMode="auto">
          <a:xfrm>
            <a:off x="7785509" y="268107"/>
            <a:ext cx="4073410" cy="312426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s://lh3.googleusercontent.com/CrYN-_QyyHkfPAKWEDwi322t9hsCKUfOJQBpAyLzxa_AqxoCTnrah0crXOTUPvYlonKPLGc5wnAJDwAyFE-0wMIUNI3YbPcJik16WDHd1YdYvqCkEo5QOGaTTeClkXjy4YAxAf7RBpGIOnXSFw">
            <a:extLst>
              <a:ext uri="{FF2B5EF4-FFF2-40B4-BE49-F238E27FC236}">
                <a16:creationId xmlns:a16="http://schemas.microsoft.com/office/drawing/2014/main" id="{F54962F4-2B42-5142-A239-88C7B50DB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5" t="3436" r="4193" b="48125"/>
          <a:stretch/>
        </p:blipFill>
        <p:spPr bwMode="auto">
          <a:xfrm>
            <a:off x="7785510" y="3465628"/>
            <a:ext cx="4073409" cy="2821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71C2BF-013C-5547-BE22-AE95FB8C29C2}"/>
              </a:ext>
            </a:extLst>
          </p:cNvPr>
          <p:cNvSpPr txBox="1"/>
          <p:nvPr/>
        </p:nvSpPr>
        <p:spPr>
          <a:xfrm>
            <a:off x="126640" y="395927"/>
            <a:ext cx="7465269" cy="107721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Environmental agents carry out on a bimester interval, i.e., visits to houses and residential premises to rid of potential breeding habitats and infestation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p:txBody>
      </p:sp>
      <p:sp>
        <p:nvSpPr>
          <p:cNvPr id="3" name="Slide Number Placeholder 3">
            <a:extLst>
              <a:ext uri="{FF2B5EF4-FFF2-40B4-BE49-F238E27FC236}">
                <a16:creationId xmlns:a16="http://schemas.microsoft.com/office/drawing/2014/main" id="{83674A29-F817-008F-6409-5B9724A3022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6090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8795A-A145-780C-D5E0-7DBC768FEDF0}"/>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Adoption of mobile phone technologies &amp; IoTs  for surveillance of mosquito populations [</a:t>
            </a:r>
            <a:r>
              <a:rPr lang="en-GB" b="1" dirty="0">
                <a:highlight>
                  <a:srgbClr val="D6D6D6"/>
                </a:highlight>
                <a:latin typeface="Helvetica Neue Thin" panose="020B0403020202020204" pitchFamily="34" charset="0"/>
                <a:ea typeface="Helvetica Neue Thin" panose="020B0403020202020204" pitchFamily="34" charset="0"/>
              </a:rPr>
              <a:t>2</a:t>
            </a:r>
            <a:r>
              <a:rPr lang="en-GB" sz="1800" b="1" dirty="0">
                <a:highlight>
                  <a:srgbClr val="D6D6D6"/>
                </a:highlight>
                <a:latin typeface="Helvetica Neue Thin" panose="020B0403020202020204" pitchFamily="34" charset="0"/>
                <a:ea typeface="Helvetica Neue Thin" panose="020B0403020202020204" pitchFamily="34" charset="0"/>
              </a:rPr>
              <a:t>]</a:t>
            </a:r>
          </a:p>
        </p:txBody>
      </p:sp>
      <p:sp>
        <p:nvSpPr>
          <p:cNvPr id="5" name="TextBox 4">
            <a:extLst>
              <a:ext uri="{FF2B5EF4-FFF2-40B4-BE49-F238E27FC236}">
                <a16:creationId xmlns:a16="http://schemas.microsoft.com/office/drawing/2014/main" id="{110E3AB9-AD16-60AD-476D-ABA006B7D69D}"/>
              </a:ext>
            </a:extLst>
          </p:cNvPr>
          <p:cNvSpPr txBox="1"/>
          <p:nvPr/>
        </p:nvSpPr>
        <p:spPr>
          <a:xfrm>
            <a:off x="0" y="6457890"/>
            <a:ext cx="10562273" cy="400110"/>
          </a:xfrm>
          <a:prstGeom prst="rect">
            <a:avLst/>
          </a:prstGeom>
          <a:noFill/>
        </p:spPr>
        <p:txBody>
          <a:bodyPr wrap="square" rtlCol="0">
            <a:spAutoFit/>
          </a:bodyPr>
          <a:lstStyle/>
          <a:p>
            <a:r>
              <a:rPr lang="en-GB" sz="1000" b="1" i="0" u="none" strike="noStrike" dirty="0">
                <a:solidFill>
                  <a:srgbClr val="222222"/>
                </a:solidFill>
                <a:effectLst/>
                <a:latin typeface="Arial" panose="020B0604020202020204" pitchFamily="34" charset="0"/>
              </a:rPr>
              <a:t>See sources: </a:t>
            </a:r>
            <a:r>
              <a:rPr lang="en-GB" sz="1000" i="0" u="none" strike="noStrike" dirty="0">
                <a:solidFill>
                  <a:srgbClr val="222222"/>
                </a:solidFill>
                <a:effectLst/>
                <a:latin typeface="Arial" panose="020B0604020202020204" pitchFamily="34" charset="0"/>
              </a:rPr>
              <a:t>Aldosery, A., Musah, A., </a:t>
            </a:r>
            <a:r>
              <a:rPr lang="en-GB" sz="1000" i="0" u="none" strike="noStrike" dirty="0" err="1">
                <a:solidFill>
                  <a:srgbClr val="222222"/>
                </a:solidFill>
                <a:effectLst/>
                <a:latin typeface="Arial" panose="020B0604020202020204" pitchFamily="34" charset="0"/>
              </a:rPr>
              <a:t>Birjovanu</a:t>
            </a:r>
            <a:r>
              <a:rPr lang="en-GB" sz="1000" i="0" u="none" strike="noStrike" dirty="0">
                <a:solidFill>
                  <a:srgbClr val="222222"/>
                </a:solidFill>
                <a:effectLst/>
                <a:latin typeface="Arial" panose="020B0604020202020204" pitchFamily="34" charset="0"/>
              </a:rPr>
              <a:t>, G., Moreno, G., </a:t>
            </a:r>
            <a:r>
              <a:rPr lang="en-GB" sz="1000" i="0" u="none" strike="noStrike" dirty="0" err="1">
                <a:solidFill>
                  <a:srgbClr val="222222"/>
                </a:solidFill>
                <a:effectLst/>
                <a:latin typeface="Arial" panose="020B0604020202020204" pitchFamily="34" charset="0"/>
              </a:rPr>
              <a:t>Boscor</a:t>
            </a:r>
            <a:r>
              <a:rPr lang="en-GB" sz="1000" i="0" u="none" strike="noStrike" dirty="0">
                <a:solidFill>
                  <a:srgbClr val="222222"/>
                </a:solidFill>
                <a:effectLst/>
                <a:latin typeface="Arial" panose="020B0604020202020204" pitchFamily="34" charset="0"/>
              </a:rPr>
              <a:t>, A., Dutra, L., . . . Kostkova, P. (2021). </a:t>
            </a:r>
            <a:r>
              <a:rPr lang="en-GB" sz="1000" i="0" u="none" strike="noStrike" dirty="0">
                <a:effectLst/>
                <a:latin typeface="Arial" panose="020B0604020202020204" pitchFamily="34" charset="0"/>
              </a:rPr>
              <a:t>MEWAR: Development of a Cross-Platform Mobile Application and Web Dashboard System for Real-Time Mosquito Surveillance in Northeast Brazil</a:t>
            </a:r>
            <a:r>
              <a:rPr lang="en-GB" sz="1000" i="0" u="none" strike="noStrike" dirty="0">
                <a:solidFill>
                  <a:srgbClr val="222222"/>
                </a:solidFill>
                <a:effectLst/>
                <a:latin typeface="Arial" panose="020B0604020202020204" pitchFamily="34" charset="0"/>
              </a:rPr>
              <a:t>. </a:t>
            </a:r>
            <a:r>
              <a:rPr lang="en-GB" sz="1000" i="1" u="none" strike="noStrike" dirty="0">
                <a:solidFill>
                  <a:srgbClr val="222222"/>
                </a:solidFill>
                <a:effectLst/>
                <a:latin typeface="Arial" panose="020B0604020202020204" pitchFamily="34" charset="0"/>
              </a:rPr>
              <a:t>Frontiers in Public Health, 9</a:t>
            </a:r>
            <a:r>
              <a:rPr lang="en-GB" sz="1000" i="0" u="none" strike="noStrike" dirty="0">
                <a:solidFill>
                  <a:srgbClr val="222222"/>
                </a:solidFill>
                <a:effectLst/>
                <a:latin typeface="Arial" panose="020B0604020202020204" pitchFamily="34" charset="0"/>
              </a:rPr>
              <a:t>. doi:10.3389/fpubh.2021.754072 </a:t>
            </a:r>
            <a:r>
              <a:rPr lang="en-GB" sz="1000" b="1" i="0" u="none" strike="noStrike" dirty="0">
                <a:solidFill>
                  <a:srgbClr val="222222"/>
                </a:solidFill>
                <a:effectLst/>
                <a:latin typeface="Arial" panose="020B0604020202020204" pitchFamily="34" charset="0"/>
                <a:hlinkClick r:id="rId2"/>
              </a:rPr>
              <a:t>[LINK]</a:t>
            </a:r>
            <a:endParaRPr lang="en-GB" sz="1000" b="1" i="0" u="none" strike="noStrike" dirty="0">
              <a:solidFill>
                <a:srgbClr val="222222"/>
              </a:solidFill>
              <a:effectLst/>
              <a:latin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CAC991B3-D19B-2215-192D-F0A998D6B0BB}"/>
              </a:ext>
            </a:extLst>
          </p:cNvPr>
          <p:cNvPicPr>
            <a:picLocks noChangeAspect="1"/>
          </p:cNvPicPr>
          <p:nvPr/>
        </p:nvPicPr>
        <p:blipFill>
          <a:blip r:embed="rId3"/>
          <a:stretch>
            <a:fillRect/>
          </a:stretch>
        </p:blipFill>
        <p:spPr>
          <a:xfrm>
            <a:off x="632780" y="4387673"/>
            <a:ext cx="4169427" cy="187032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8BD2778-9443-652E-5565-3D2EBD02EB50}"/>
              </a:ext>
            </a:extLst>
          </p:cNvPr>
          <p:cNvPicPr>
            <a:picLocks noChangeAspect="1"/>
          </p:cNvPicPr>
          <p:nvPr/>
        </p:nvPicPr>
        <p:blipFill>
          <a:blip r:embed="rId4"/>
          <a:stretch>
            <a:fillRect/>
          </a:stretch>
        </p:blipFill>
        <p:spPr>
          <a:xfrm>
            <a:off x="6482498" y="875772"/>
            <a:ext cx="5557487" cy="5432035"/>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68C14E3F-B97E-E64D-E5F6-40CD7959A971}"/>
              </a:ext>
            </a:extLst>
          </p:cNvPr>
          <p:cNvPicPr>
            <a:picLocks noChangeAspect="1"/>
          </p:cNvPicPr>
          <p:nvPr/>
        </p:nvPicPr>
        <p:blipFill>
          <a:blip r:embed="rId5"/>
          <a:stretch>
            <a:fillRect/>
          </a:stretch>
        </p:blipFill>
        <p:spPr>
          <a:xfrm>
            <a:off x="632780" y="926565"/>
            <a:ext cx="4949621" cy="3311025"/>
          </a:xfrm>
          <a:prstGeom prst="rect">
            <a:avLst/>
          </a:prstGeom>
        </p:spPr>
      </p:pic>
      <p:sp>
        <p:nvSpPr>
          <p:cNvPr id="12" name="Right Arrow 11">
            <a:extLst>
              <a:ext uri="{FF2B5EF4-FFF2-40B4-BE49-F238E27FC236}">
                <a16:creationId xmlns:a16="http://schemas.microsoft.com/office/drawing/2014/main" id="{24C6D44F-BBE6-076D-0CC2-6495104F57DB}"/>
              </a:ext>
            </a:extLst>
          </p:cNvPr>
          <p:cNvSpPr/>
          <p:nvPr/>
        </p:nvSpPr>
        <p:spPr>
          <a:xfrm>
            <a:off x="5709503" y="386554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6E62D828-BEB3-9392-EF9E-0BF444199797}"/>
              </a:ext>
            </a:extLst>
          </p:cNvPr>
          <p:cNvSpPr/>
          <p:nvPr/>
        </p:nvSpPr>
        <p:spPr>
          <a:xfrm>
            <a:off x="5709502" y="341082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FE1197-9769-893C-2355-E43F4D6A3A0E}"/>
              </a:ext>
            </a:extLst>
          </p:cNvPr>
          <p:cNvSpPr/>
          <p:nvPr/>
        </p:nvSpPr>
        <p:spPr>
          <a:xfrm>
            <a:off x="5709502" y="2931537"/>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B9377F2-0117-F2FC-1C8F-3B317CF422F9}"/>
              </a:ext>
            </a:extLst>
          </p:cNvPr>
          <p:cNvSpPr txBox="1"/>
          <p:nvPr/>
        </p:nvSpPr>
        <p:spPr>
          <a:xfrm>
            <a:off x="548488" y="6204057"/>
            <a:ext cx="1503414"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Scanned maps</a:t>
            </a:r>
          </a:p>
        </p:txBody>
      </p:sp>
      <p:sp>
        <p:nvSpPr>
          <p:cNvPr id="16" name="TextBox 15">
            <a:extLst>
              <a:ext uri="{FF2B5EF4-FFF2-40B4-BE49-F238E27FC236}">
                <a16:creationId xmlns:a16="http://schemas.microsoft.com/office/drawing/2014/main" id="{9AE495DB-AC6D-6EDF-C5E7-1ACBC1D26064}"/>
              </a:ext>
            </a:extLst>
          </p:cNvPr>
          <p:cNvSpPr txBox="1"/>
          <p:nvPr/>
        </p:nvSpPr>
        <p:spPr>
          <a:xfrm>
            <a:off x="585085" y="4058792"/>
            <a:ext cx="2846272"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Paper data collection form</a:t>
            </a:r>
          </a:p>
        </p:txBody>
      </p:sp>
      <p:sp>
        <p:nvSpPr>
          <p:cNvPr id="17" name="Slide Number Placeholder 3">
            <a:extLst>
              <a:ext uri="{FF2B5EF4-FFF2-40B4-BE49-F238E27FC236}">
                <a16:creationId xmlns:a16="http://schemas.microsoft.com/office/drawing/2014/main" id="{DEED1978-1856-FDD3-E63A-E1E4EB293B4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71455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01A2B-B874-A840-B788-D1B3A4D4DCEB}"/>
              </a:ext>
            </a:extLst>
          </p:cNvPr>
          <p:cNvPicPr>
            <a:picLocks noChangeAspect="1"/>
          </p:cNvPicPr>
          <p:nvPr/>
        </p:nvPicPr>
        <p:blipFill rotWithShape="1">
          <a:blip r:embed="rId2"/>
          <a:srcRect t="5627" b="7929"/>
          <a:stretch/>
        </p:blipFill>
        <p:spPr>
          <a:xfrm>
            <a:off x="0" y="134365"/>
            <a:ext cx="12192000" cy="6587110"/>
          </a:xfrm>
          <a:prstGeom prst="rect">
            <a:avLst/>
          </a:prstGeom>
        </p:spPr>
      </p:pic>
      <p:sp>
        <p:nvSpPr>
          <p:cNvPr id="2" name="Slide Number Placeholder 3">
            <a:extLst>
              <a:ext uri="{FF2B5EF4-FFF2-40B4-BE49-F238E27FC236}">
                <a16:creationId xmlns:a16="http://schemas.microsoft.com/office/drawing/2014/main" id="{1988F77F-64C6-4782-5396-4094A16337D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3B247814-C0D6-5E6F-CA61-62DBE838557C}"/>
              </a:ext>
            </a:extLst>
          </p:cNvPr>
          <p:cNvSpPr txBox="1"/>
          <p:nvPr/>
        </p:nvSpPr>
        <p:spPr>
          <a:xfrm>
            <a:off x="571500" y="79359"/>
            <a:ext cx="10938510"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Adoption of mobile phone technologies &amp; IoTs  for surveillance of mosquito populations [3]</a:t>
            </a:r>
          </a:p>
        </p:txBody>
      </p:sp>
    </p:spTree>
    <p:extLst>
      <p:ext uri="{BB962C8B-B14F-4D97-AF65-F5344CB8AC3E}">
        <p14:creationId xmlns:p14="http://schemas.microsoft.com/office/powerpoint/2010/main" val="911780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03279-338F-F148-9A8C-4B7D69AFDD4A}"/>
              </a:ext>
            </a:extLst>
          </p:cNvPr>
          <p:cNvSpPr txBox="1"/>
          <p:nvPr/>
        </p:nvSpPr>
        <p:spPr>
          <a:xfrm>
            <a:off x="1881782" y="40062"/>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Global Atlas for Helminths Infections (GAHI) [1]</a:t>
            </a:r>
          </a:p>
        </p:txBody>
      </p:sp>
      <p:pic>
        <p:nvPicPr>
          <p:cNvPr id="4" name="Picture 3" descr="Graphical user interface, application&#10;&#10;Description automatically generated">
            <a:extLst>
              <a:ext uri="{FF2B5EF4-FFF2-40B4-BE49-F238E27FC236}">
                <a16:creationId xmlns:a16="http://schemas.microsoft.com/office/drawing/2014/main" id="{7C353E4B-D7D9-FE47-B811-0C745014FAC3}"/>
              </a:ext>
            </a:extLst>
          </p:cNvPr>
          <p:cNvPicPr>
            <a:picLocks noChangeAspect="1"/>
          </p:cNvPicPr>
          <p:nvPr/>
        </p:nvPicPr>
        <p:blipFill>
          <a:blip r:embed="rId2"/>
          <a:stretch>
            <a:fillRect/>
          </a:stretch>
        </p:blipFill>
        <p:spPr>
          <a:xfrm>
            <a:off x="1628069" y="448691"/>
            <a:ext cx="9110555" cy="5882024"/>
          </a:xfrm>
          <a:prstGeom prst="rect">
            <a:avLst/>
          </a:prstGeom>
        </p:spPr>
      </p:pic>
      <p:sp>
        <p:nvSpPr>
          <p:cNvPr id="5" name="TextBox 4">
            <a:extLst>
              <a:ext uri="{FF2B5EF4-FFF2-40B4-BE49-F238E27FC236}">
                <a16:creationId xmlns:a16="http://schemas.microsoft.com/office/drawing/2014/main" id="{E50293E4-0514-8744-8459-C740C2C46435}"/>
              </a:ext>
            </a:extLst>
          </p:cNvPr>
          <p:cNvSpPr txBox="1"/>
          <p:nvPr/>
        </p:nvSpPr>
        <p:spPr>
          <a:xfrm>
            <a:off x="7037559" y="6414967"/>
            <a:ext cx="4183325"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http://www.thiswormyworld.org</a:t>
            </a:r>
            <a:r>
              <a:rPr lang="en-GB" dirty="0">
                <a:latin typeface="Helvetica Neue Thin" panose="020B0403020202020204" pitchFamily="34" charset="0"/>
                <a:ea typeface="Helvetica Neue Thin" panose="020B0403020202020204" pitchFamily="34" charset="0"/>
              </a:rPr>
              <a:t> </a:t>
            </a:r>
          </a:p>
        </p:txBody>
      </p:sp>
      <p:sp>
        <p:nvSpPr>
          <p:cNvPr id="6" name="TextBox 5">
            <a:extLst>
              <a:ext uri="{FF2B5EF4-FFF2-40B4-BE49-F238E27FC236}">
                <a16:creationId xmlns:a16="http://schemas.microsoft.com/office/drawing/2014/main" id="{E6B3AD39-A06F-934A-98B8-36BC529394C7}"/>
              </a:ext>
            </a:extLst>
          </p:cNvPr>
          <p:cNvSpPr txBox="1"/>
          <p:nvPr/>
        </p:nvSpPr>
        <p:spPr>
          <a:xfrm>
            <a:off x="10310218" y="40062"/>
            <a:ext cx="1821332" cy="1277273"/>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Public heath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Epidemiology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Tropical Diseases</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Human Geography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7" name="Slide Number Placeholder 3">
            <a:extLst>
              <a:ext uri="{FF2B5EF4-FFF2-40B4-BE49-F238E27FC236}">
                <a16:creationId xmlns:a16="http://schemas.microsoft.com/office/drawing/2014/main" id="{A704CF18-9411-4042-88E5-4954EB77FDC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53312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03279-338F-F148-9A8C-4B7D69AFDD4A}"/>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Global Atlas for Helminths Infections (GAHI) [2]</a:t>
            </a:r>
          </a:p>
        </p:txBody>
      </p:sp>
      <p:pic>
        <p:nvPicPr>
          <p:cNvPr id="4" name="Picture 3">
            <a:extLst>
              <a:ext uri="{FF2B5EF4-FFF2-40B4-BE49-F238E27FC236}">
                <a16:creationId xmlns:a16="http://schemas.microsoft.com/office/drawing/2014/main" id="{7C353E4B-D7D9-FE47-B811-0C745014FAC3}"/>
              </a:ext>
            </a:extLst>
          </p:cNvPr>
          <p:cNvPicPr>
            <a:picLocks noChangeAspect="1"/>
          </p:cNvPicPr>
          <p:nvPr/>
        </p:nvPicPr>
        <p:blipFill>
          <a:blip r:embed="rId2"/>
          <a:srcRect/>
          <a:stretch/>
        </p:blipFill>
        <p:spPr>
          <a:xfrm>
            <a:off x="1298777" y="594228"/>
            <a:ext cx="9594446" cy="4814114"/>
          </a:xfrm>
          <a:prstGeom prst="rect">
            <a:avLst/>
          </a:prstGeom>
        </p:spPr>
      </p:pic>
      <p:sp>
        <p:nvSpPr>
          <p:cNvPr id="5" name="TextBox 4">
            <a:extLst>
              <a:ext uri="{FF2B5EF4-FFF2-40B4-BE49-F238E27FC236}">
                <a16:creationId xmlns:a16="http://schemas.microsoft.com/office/drawing/2014/main" id="{E50293E4-0514-8744-8459-C740C2C46435}"/>
              </a:ext>
            </a:extLst>
          </p:cNvPr>
          <p:cNvSpPr txBox="1"/>
          <p:nvPr/>
        </p:nvSpPr>
        <p:spPr>
          <a:xfrm>
            <a:off x="6865216" y="6263772"/>
            <a:ext cx="4183325"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http://www.thiswormyworld.org</a:t>
            </a:r>
            <a:r>
              <a:rPr lang="en-GB" dirty="0">
                <a:latin typeface="Helvetica Neue Thin" panose="020B0403020202020204" pitchFamily="34" charset="0"/>
                <a:ea typeface="Helvetica Neue Thin" panose="020B0403020202020204" pitchFamily="34" charset="0"/>
              </a:rPr>
              <a:t> </a:t>
            </a:r>
          </a:p>
        </p:txBody>
      </p:sp>
      <p:sp>
        <p:nvSpPr>
          <p:cNvPr id="3" name="TextBox 2">
            <a:extLst>
              <a:ext uri="{FF2B5EF4-FFF2-40B4-BE49-F238E27FC236}">
                <a16:creationId xmlns:a16="http://schemas.microsoft.com/office/drawing/2014/main" id="{68FD2B54-6CFF-F14C-81B0-E923652275BE}"/>
              </a:ext>
            </a:extLst>
          </p:cNvPr>
          <p:cNvSpPr txBox="1"/>
          <p:nvPr/>
        </p:nvSpPr>
        <p:spPr>
          <a:xfrm>
            <a:off x="1298777" y="5553879"/>
            <a:ext cx="9594446" cy="523220"/>
          </a:xfrm>
          <a:prstGeom prst="rect">
            <a:avLst/>
          </a:prstGeom>
          <a:solidFill>
            <a:schemeClr val="bg2"/>
          </a:solid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Downloadable data on georeferenced survey records collected primarily for mapping the burden of intestinal parasitic worm infections across the Global south.</a:t>
            </a:r>
          </a:p>
        </p:txBody>
      </p:sp>
      <p:sp>
        <p:nvSpPr>
          <p:cNvPr id="6" name="TextBox 5">
            <a:extLst>
              <a:ext uri="{FF2B5EF4-FFF2-40B4-BE49-F238E27FC236}">
                <a16:creationId xmlns:a16="http://schemas.microsoft.com/office/drawing/2014/main" id="{44DB8586-7902-E44C-8FB7-72CC4F5B5DEE}"/>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Global Atlas for Helminths Infections (GAHI) [2]</a:t>
            </a:r>
          </a:p>
        </p:txBody>
      </p:sp>
      <p:sp>
        <p:nvSpPr>
          <p:cNvPr id="7" name="Slide Number Placeholder 3">
            <a:extLst>
              <a:ext uri="{FF2B5EF4-FFF2-40B4-BE49-F238E27FC236}">
                <a16:creationId xmlns:a16="http://schemas.microsoft.com/office/drawing/2014/main" id="{61D94C5D-2955-9241-8E5F-7E9756BC413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28223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any name&#10;&#10;Description automatically generated">
            <a:hlinkClick r:id="rId2"/>
            <a:extLst>
              <a:ext uri="{FF2B5EF4-FFF2-40B4-BE49-F238E27FC236}">
                <a16:creationId xmlns:a16="http://schemas.microsoft.com/office/drawing/2014/main" id="{F898F694-E68F-7446-827B-A3455DBD9A0F}"/>
              </a:ext>
            </a:extLst>
          </p:cNvPr>
          <p:cNvPicPr>
            <a:picLocks noChangeAspect="1"/>
          </p:cNvPicPr>
          <p:nvPr/>
        </p:nvPicPr>
        <p:blipFill>
          <a:blip r:embed="rId3"/>
          <a:stretch>
            <a:fillRect/>
          </a:stretch>
        </p:blipFill>
        <p:spPr>
          <a:xfrm>
            <a:off x="831762" y="3988205"/>
            <a:ext cx="4388193" cy="2076432"/>
          </a:xfrm>
          <a:prstGeom prst="rect">
            <a:avLst/>
          </a:prstGeom>
        </p:spPr>
      </p:pic>
      <p:pic>
        <p:nvPicPr>
          <p:cNvPr id="5" name="Picture 4" descr="A picture containing logo&#10;&#10;Description automatically generated">
            <a:hlinkClick r:id="rId4"/>
            <a:extLst>
              <a:ext uri="{FF2B5EF4-FFF2-40B4-BE49-F238E27FC236}">
                <a16:creationId xmlns:a16="http://schemas.microsoft.com/office/drawing/2014/main" id="{3D5CE325-2636-0A40-A80E-184719F44DF3}"/>
              </a:ext>
            </a:extLst>
          </p:cNvPr>
          <p:cNvPicPr>
            <a:picLocks noChangeAspect="1"/>
          </p:cNvPicPr>
          <p:nvPr/>
        </p:nvPicPr>
        <p:blipFill>
          <a:blip r:embed="rId5"/>
          <a:stretch>
            <a:fillRect/>
          </a:stretch>
        </p:blipFill>
        <p:spPr>
          <a:xfrm>
            <a:off x="831763" y="702527"/>
            <a:ext cx="4388192" cy="3031842"/>
          </a:xfrm>
          <a:prstGeom prst="rect">
            <a:avLst/>
          </a:prstGeom>
        </p:spPr>
      </p:pic>
      <p:pic>
        <p:nvPicPr>
          <p:cNvPr id="7" name="Picture 6" descr="Graphical user interface, text, application&#10;&#10;Description automatically generated">
            <a:hlinkClick r:id="rId6"/>
            <a:extLst>
              <a:ext uri="{FF2B5EF4-FFF2-40B4-BE49-F238E27FC236}">
                <a16:creationId xmlns:a16="http://schemas.microsoft.com/office/drawing/2014/main" id="{2DC60FB9-9186-2F40-A92C-2D8E01E918E4}"/>
              </a:ext>
            </a:extLst>
          </p:cNvPr>
          <p:cNvPicPr>
            <a:picLocks noChangeAspect="1"/>
          </p:cNvPicPr>
          <p:nvPr/>
        </p:nvPicPr>
        <p:blipFill>
          <a:blip r:embed="rId7"/>
          <a:stretch>
            <a:fillRect/>
          </a:stretch>
        </p:blipFill>
        <p:spPr>
          <a:xfrm>
            <a:off x="5595166" y="702527"/>
            <a:ext cx="5006229" cy="2022606"/>
          </a:xfrm>
          <a:prstGeom prst="rect">
            <a:avLst/>
          </a:prstGeom>
        </p:spPr>
      </p:pic>
      <p:pic>
        <p:nvPicPr>
          <p:cNvPr id="9" name="Picture 8" descr="A picture containing company name&#10;&#10;Description automatically generated">
            <a:hlinkClick r:id="rId8"/>
            <a:extLst>
              <a:ext uri="{FF2B5EF4-FFF2-40B4-BE49-F238E27FC236}">
                <a16:creationId xmlns:a16="http://schemas.microsoft.com/office/drawing/2014/main" id="{087C120B-FCDC-1C42-9013-D7CBC141A55E}"/>
              </a:ext>
            </a:extLst>
          </p:cNvPr>
          <p:cNvPicPr>
            <a:picLocks noChangeAspect="1"/>
          </p:cNvPicPr>
          <p:nvPr/>
        </p:nvPicPr>
        <p:blipFill>
          <a:blip r:embed="rId9"/>
          <a:stretch>
            <a:fillRect/>
          </a:stretch>
        </p:blipFill>
        <p:spPr>
          <a:xfrm>
            <a:off x="5595166" y="2853838"/>
            <a:ext cx="5084723" cy="1548479"/>
          </a:xfrm>
          <a:prstGeom prst="rect">
            <a:avLst/>
          </a:prstGeom>
        </p:spPr>
      </p:pic>
      <p:pic>
        <p:nvPicPr>
          <p:cNvPr id="11" name="Picture 10" descr="Text&#10;&#10;Description automatically generated">
            <a:hlinkClick r:id="rId10"/>
            <a:extLst>
              <a:ext uri="{FF2B5EF4-FFF2-40B4-BE49-F238E27FC236}">
                <a16:creationId xmlns:a16="http://schemas.microsoft.com/office/drawing/2014/main" id="{F612AC35-6A0C-7D49-9D1F-2A01779B06D4}"/>
              </a:ext>
            </a:extLst>
          </p:cNvPr>
          <p:cNvPicPr>
            <a:picLocks noChangeAspect="1"/>
          </p:cNvPicPr>
          <p:nvPr/>
        </p:nvPicPr>
        <p:blipFill>
          <a:blip r:embed="rId11"/>
          <a:stretch>
            <a:fillRect/>
          </a:stretch>
        </p:blipFill>
        <p:spPr>
          <a:xfrm>
            <a:off x="8207753" y="4818580"/>
            <a:ext cx="2393642" cy="1149545"/>
          </a:xfrm>
          <a:prstGeom prst="rect">
            <a:avLst/>
          </a:prstGeom>
        </p:spPr>
      </p:pic>
      <p:sp>
        <p:nvSpPr>
          <p:cNvPr id="12" name="TextBox 11">
            <a:extLst>
              <a:ext uri="{FF2B5EF4-FFF2-40B4-BE49-F238E27FC236}">
                <a16:creationId xmlns:a16="http://schemas.microsoft.com/office/drawing/2014/main" id="{D9EAE93D-FCC6-C642-B010-B8FCC2E9B9F8}"/>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Examples of open secondary data</a:t>
            </a:r>
            <a:r>
              <a:rPr lang="en-GB" dirty="0">
                <a:highlight>
                  <a:srgbClr val="D6D6D6"/>
                </a:highlight>
                <a:latin typeface="Helvetica Neue Thin" panose="020B0403020202020204" pitchFamily="34" charset="0"/>
                <a:ea typeface="Helvetica Neue Thin" panose="020B0403020202020204" pitchFamily="34" charset="0"/>
              </a:rPr>
              <a:t> for health research in Global South</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sp>
        <p:nvSpPr>
          <p:cNvPr id="13" name="Slide Number Placeholder 3">
            <a:extLst>
              <a:ext uri="{FF2B5EF4-FFF2-40B4-BE49-F238E27FC236}">
                <a16:creationId xmlns:a16="http://schemas.microsoft.com/office/drawing/2014/main" id="{240BEBCB-F345-A14F-9918-3D9EF6221032}"/>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pic>
        <p:nvPicPr>
          <p:cNvPr id="4" name="Picture 3" descr="A picture containing text&#10;&#10;Description automatically generated">
            <a:hlinkClick r:id="rId12"/>
            <a:extLst>
              <a:ext uri="{FF2B5EF4-FFF2-40B4-BE49-F238E27FC236}">
                <a16:creationId xmlns:a16="http://schemas.microsoft.com/office/drawing/2014/main" id="{BF91A51B-7181-95CD-DC2E-4069C207954A}"/>
              </a:ext>
            </a:extLst>
          </p:cNvPr>
          <p:cNvPicPr>
            <a:picLocks noChangeAspect="1"/>
          </p:cNvPicPr>
          <p:nvPr/>
        </p:nvPicPr>
        <p:blipFill>
          <a:blip r:embed="rId13"/>
          <a:stretch>
            <a:fillRect/>
          </a:stretch>
        </p:blipFill>
        <p:spPr>
          <a:xfrm>
            <a:off x="5522931" y="4818580"/>
            <a:ext cx="2494968" cy="1309858"/>
          </a:xfrm>
          <a:prstGeom prst="rect">
            <a:avLst/>
          </a:prstGeom>
        </p:spPr>
      </p:pic>
    </p:spTree>
    <p:extLst>
      <p:ext uri="{BB962C8B-B14F-4D97-AF65-F5344CB8AC3E}">
        <p14:creationId xmlns:p14="http://schemas.microsoft.com/office/powerpoint/2010/main" val="3709833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D2B54-6CFF-F14C-81B0-E923652275BE}"/>
              </a:ext>
            </a:extLst>
          </p:cNvPr>
          <p:cNvSpPr txBox="1"/>
          <p:nvPr/>
        </p:nvSpPr>
        <p:spPr>
          <a:xfrm>
            <a:off x="181103" y="5122226"/>
            <a:ext cx="11829792" cy="523220"/>
          </a:xfrm>
          <a:prstGeom prst="rect">
            <a:avLst/>
          </a:prstGeom>
          <a:solidFill>
            <a:schemeClr val="bg2"/>
          </a:solid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We used </a:t>
            </a:r>
            <a:r>
              <a:rPr lang="en-GB" sz="1400" b="1" dirty="0">
                <a:latin typeface="Helvetica Neue Light" panose="02000403000000020004" pitchFamily="2" charset="0"/>
                <a:ea typeface="Helvetica Neue Light" panose="02000403000000020004" pitchFamily="2" charset="0"/>
              </a:rPr>
              <a:t>external secondary data</a:t>
            </a:r>
            <a:r>
              <a:rPr lang="en-GB" sz="1400" dirty="0">
                <a:latin typeface="Helvetica Neue Light" panose="02000403000000020004" pitchFamily="2" charset="0"/>
                <a:ea typeface="Helvetica Neue Light" panose="02000403000000020004" pitchFamily="2" charset="0"/>
              </a:rPr>
              <a:t> from official statistics pertained to fire hazards and casualties for England and combined with </a:t>
            </a:r>
            <a:r>
              <a:rPr lang="en-GB" sz="1400" b="1" dirty="0">
                <a:latin typeface="Helvetica Neue Light" panose="02000403000000020004" pitchFamily="2" charset="0"/>
                <a:ea typeface="Helvetica Neue Light" panose="02000403000000020004" pitchFamily="2" charset="0"/>
              </a:rPr>
              <a:t>internal secondary data </a:t>
            </a:r>
            <a:r>
              <a:rPr lang="en-GB" sz="1400" dirty="0">
                <a:latin typeface="Helvetica Neue Light" panose="02000403000000020004" pitchFamily="2" charset="0"/>
                <a:ea typeface="Helvetica Neue Light" panose="02000403000000020004" pitchFamily="2" charset="0"/>
              </a:rPr>
              <a:t>from UCL’s CDRC registry to account for socioeconomic deprivation</a:t>
            </a:r>
          </a:p>
        </p:txBody>
      </p:sp>
      <p:sp>
        <p:nvSpPr>
          <p:cNvPr id="6" name="TextBox 5">
            <a:extLst>
              <a:ext uri="{FF2B5EF4-FFF2-40B4-BE49-F238E27FC236}">
                <a16:creationId xmlns:a16="http://schemas.microsoft.com/office/drawing/2014/main" id="{44DB8586-7902-E44C-8FB7-72CC4F5B5DEE}"/>
              </a:ext>
            </a:extLst>
          </p:cNvPr>
          <p:cNvSpPr txBox="1"/>
          <p:nvPr/>
        </p:nvSpPr>
        <p:spPr>
          <a:xfrm>
            <a:off x="1527279" y="23808"/>
            <a:ext cx="9260586"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UK GOV &amp; Fire Hazards and Fire-related Casualties Data [</a:t>
            </a:r>
            <a:r>
              <a:rPr lang="en-GB" sz="1800" b="1" dirty="0">
                <a:highlight>
                  <a:srgbClr val="D6D6D6"/>
                </a:highlight>
                <a:latin typeface="Helvetica Neue Thin" panose="020B0403020202020204" pitchFamily="34" charset="0"/>
                <a:ea typeface="Helvetica Neue Thin" panose="020B0403020202020204" pitchFamily="34" charset="0"/>
                <a:hlinkClick r:id="rId2"/>
              </a:rPr>
              <a:t>LINK</a:t>
            </a:r>
            <a:r>
              <a:rPr lang="en-GB" sz="1800" b="1" dirty="0">
                <a:highlight>
                  <a:srgbClr val="D6D6D6"/>
                </a:highlight>
                <a:latin typeface="Helvetica Neue Thin" panose="020B0403020202020204" pitchFamily="34" charset="0"/>
                <a:ea typeface="Helvetica Neue Thin" panose="020B0403020202020204" pitchFamily="34" charset="0"/>
              </a:rPr>
              <a:t>]</a:t>
            </a:r>
          </a:p>
        </p:txBody>
      </p:sp>
      <p:pic>
        <p:nvPicPr>
          <p:cNvPr id="8" name="Picture 7" descr="Map&#10;&#10;Description automatically generated">
            <a:extLst>
              <a:ext uri="{FF2B5EF4-FFF2-40B4-BE49-F238E27FC236}">
                <a16:creationId xmlns:a16="http://schemas.microsoft.com/office/drawing/2014/main" id="{A3B8BA9A-6D2C-D34A-A92B-CB1F256D0113}"/>
              </a:ext>
            </a:extLst>
          </p:cNvPr>
          <p:cNvPicPr>
            <a:picLocks noChangeAspect="1"/>
          </p:cNvPicPr>
          <p:nvPr/>
        </p:nvPicPr>
        <p:blipFill>
          <a:blip r:embed="rId3"/>
          <a:stretch>
            <a:fillRect/>
          </a:stretch>
        </p:blipFill>
        <p:spPr>
          <a:xfrm>
            <a:off x="181103" y="579813"/>
            <a:ext cx="11829793" cy="4355740"/>
          </a:xfrm>
          <a:prstGeom prst="rect">
            <a:avLst/>
          </a:prstGeom>
        </p:spPr>
      </p:pic>
      <p:sp>
        <p:nvSpPr>
          <p:cNvPr id="9" name="Slide Number Placeholder 3">
            <a:extLst>
              <a:ext uri="{FF2B5EF4-FFF2-40B4-BE49-F238E27FC236}">
                <a16:creationId xmlns:a16="http://schemas.microsoft.com/office/drawing/2014/main" id="{56B57C74-11C4-CC4F-9DF3-01A352CB5FD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C9B375E6-53B4-794A-B60D-A7171880CA30}"/>
              </a:ext>
            </a:extLst>
          </p:cNvPr>
          <p:cNvSpPr txBox="1"/>
          <p:nvPr/>
        </p:nvSpPr>
        <p:spPr>
          <a:xfrm>
            <a:off x="181103" y="5748429"/>
            <a:ext cx="10884164" cy="430887"/>
          </a:xfrm>
          <a:prstGeom prst="rect">
            <a:avLst/>
          </a:prstGeom>
          <a:noFill/>
        </p:spPr>
        <p:txBody>
          <a:bodyPr wrap="squar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r>
              <a:rPr lang="en-GB" sz="1100" b="0" i="0" u="none" strike="noStrike" dirty="0">
                <a:solidFill>
                  <a:srgbClr val="222222"/>
                </a:solidFill>
                <a:effectLst/>
                <a:latin typeface="Arial" panose="020B0604020202020204" pitchFamily="34" charset="0"/>
              </a:rPr>
              <a:t>Li, L., Musah, A., Thomas, M. G., &amp; Kostkova, P. (2022). </a:t>
            </a:r>
            <a:r>
              <a:rPr lang="en-GB" sz="1100" i="0" u="none" strike="noStrike" dirty="0">
                <a:effectLst/>
                <a:latin typeface="Arial" panose="020B0604020202020204" pitchFamily="34" charset="0"/>
              </a:rPr>
              <a:t>An ecological study exploring the geospatial associations between socioeconomic deprivation and fire-related dwelling casualties in the England (2010–2019). </a:t>
            </a:r>
            <a:r>
              <a:rPr lang="en-GB" sz="1100" b="0" i="1" u="none" strike="noStrike" dirty="0">
                <a:solidFill>
                  <a:srgbClr val="222222"/>
                </a:solidFill>
                <a:effectLst/>
                <a:latin typeface="Arial" panose="020B0604020202020204" pitchFamily="34" charset="0"/>
              </a:rPr>
              <a:t>Applied Geography, 144</a:t>
            </a:r>
            <a:r>
              <a:rPr lang="en-GB" sz="1100" b="0" i="0" u="none" strike="noStrike" dirty="0">
                <a:solidFill>
                  <a:srgbClr val="222222"/>
                </a:solidFill>
                <a:effectLst/>
                <a:latin typeface="Arial" panose="020B0604020202020204" pitchFamily="34" charset="0"/>
              </a:rPr>
              <a:t>, 102718. doi:10.1016/j.apgeog.2022.102718 </a:t>
            </a:r>
            <a:r>
              <a:rPr lang="en-GB" sz="1100" b="0" i="0" u="none" strike="noStrike" dirty="0">
                <a:solidFill>
                  <a:srgbClr val="222222"/>
                </a:solidFill>
                <a:effectLst/>
                <a:latin typeface="Arial" panose="020B0604020202020204" pitchFamily="34" charset="0"/>
                <a:hlinkClick r:id="rId4"/>
              </a:rPr>
              <a:t>[LINK]</a:t>
            </a:r>
            <a:endParaRPr lang="en-GB" sz="1100" b="0" i="0" u="none" strike="noStrike" dirty="0">
              <a:solidFill>
                <a:srgbClr val="222222"/>
              </a:solidFill>
              <a:effectLst/>
              <a:latin typeface="Arial" panose="020B0604020202020204" pitchFamily="34" charset="0"/>
            </a:endParaRPr>
          </a:p>
        </p:txBody>
      </p:sp>
      <p:sp>
        <p:nvSpPr>
          <p:cNvPr id="5" name="TextBox 4">
            <a:extLst>
              <a:ext uri="{FF2B5EF4-FFF2-40B4-BE49-F238E27FC236}">
                <a16:creationId xmlns:a16="http://schemas.microsoft.com/office/drawing/2014/main" id="{ACFFC9B5-4D24-1080-4D01-323E2F26F70D}"/>
              </a:ext>
            </a:extLst>
          </p:cNvPr>
          <p:cNvSpPr txBox="1"/>
          <p:nvPr/>
        </p:nvSpPr>
        <p:spPr>
          <a:xfrm>
            <a:off x="181103" y="6346940"/>
            <a:ext cx="7074052"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Data sources: UK GOV Fire statistics incident level datasets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2"/>
              </a:rPr>
              <a:t>[LINK] </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20977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7576" y="1075765"/>
            <a:ext cx="11708372" cy="5582149"/>
          </a:xfrm>
        </p:spPr>
        <p:txBody>
          <a:bodyPr/>
          <a:lstStyle/>
          <a:p>
            <a:pPr marL="0" indent="0" algn="ctr">
              <a:buNone/>
            </a:pPr>
            <a:r>
              <a:rPr lang="en-GB" b="1" dirty="0">
                <a:latin typeface="Helvetica Neue Thin" panose="020B0403020202020204" pitchFamily="34" charset="0"/>
                <a:ea typeface="Helvetica Neue Thin" panose="020B0403020202020204" pitchFamily="34" charset="0"/>
              </a:rPr>
              <a:t>Today’s lecture</a:t>
            </a:r>
            <a:endParaRPr lang="en-GB"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What’s data sourcing?</a:t>
            </a:r>
          </a:p>
          <a:p>
            <a:pPr marL="0" indent="0">
              <a:buNone/>
            </a:pPr>
            <a:r>
              <a:rPr lang="en-GB" sz="1600" dirty="0">
                <a:latin typeface="Helvetica Neue Thin" panose="020B0403020202020204" pitchFamily="34" charset="0"/>
                <a:ea typeface="Helvetica Neue Thin" panose="020B0403020202020204" pitchFamily="34" charset="0"/>
              </a:rPr>
              <a:t> </a:t>
            </a:r>
          </a:p>
          <a:p>
            <a:r>
              <a:rPr lang="en-GB" sz="1600" dirty="0">
                <a:latin typeface="Helvetica Neue Thin" panose="020B0403020202020204" pitchFamily="34" charset="0"/>
                <a:ea typeface="Helvetica Neue Thin" panose="020B0403020202020204" pitchFamily="34" charset="0"/>
              </a:rPr>
              <a:t>The distinction of primary and secondary data sources</a:t>
            </a:r>
          </a:p>
          <a:p>
            <a:pPr marL="0" indent="0">
              <a:buNone/>
            </a:pPr>
            <a:endParaRPr lang="en-GB" sz="16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1600" dirty="0">
                <a:latin typeface="Helvetica Neue Thin" panose="020B0403020202020204" pitchFamily="34" charset="0"/>
                <a:ea typeface="Helvetica Neue Thin" panose="020B0403020202020204" pitchFamily="34" charset="0"/>
              </a:rPr>
              <a:t>Examples of sourcing data (based on my own research experience)</a:t>
            </a:r>
          </a:p>
          <a:p>
            <a:pPr marL="0" indent="0">
              <a:buNone/>
            </a:pPr>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Summarising the merits and limitations of using either primary or secondary data</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Brief notes on study design and sampling strategy (- make a mental of note of this, or the least, be cognisant of it)</a:t>
            </a:r>
          </a:p>
          <a:p>
            <a:pPr marL="0" indent="0">
              <a:buNone/>
            </a:pPr>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Description of data</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Final words…</a:t>
            </a:r>
          </a:p>
          <a:p>
            <a:endParaRPr lang="en-GB" sz="2000"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a:p>
            <a:endParaRPr lang="en-GB"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p:txBody>
      </p:sp>
      <p:sp>
        <p:nvSpPr>
          <p:cNvPr id="7" name="Title 6">
            <a:extLst>
              <a:ext uri="{FF2B5EF4-FFF2-40B4-BE49-F238E27FC236}">
                <a16:creationId xmlns:a16="http://schemas.microsoft.com/office/drawing/2014/main" id="{3E956281-EAEC-1C43-A1D8-9571B62B1ADF}"/>
              </a:ext>
            </a:extLst>
          </p:cNvPr>
          <p:cNvSpPr>
            <a:spLocks noGrp="1"/>
          </p:cNvSpPr>
          <p:nvPr>
            <p:ph type="title"/>
          </p:nvPr>
        </p:nvSpPr>
        <p:spPr/>
        <p:txBody>
          <a:bodyPr>
            <a:normAutofit fontScale="90000"/>
          </a:bodyPr>
          <a:lstStyle/>
          <a:p>
            <a:br>
              <a:rPr lang="en-GB" dirty="0"/>
            </a:br>
            <a:endParaRPr lang="en-GB" dirty="0"/>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5578DC08-32C1-5FDF-C5B9-21D3042A72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32550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DB8586-7902-E44C-8FB7-72CC4F5B5DEE}"/>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Consumer Data Research Centre (UCL)</a:t>
            </a:r>
          </a:p>
        </p:txBody>
      </p:sp>
      <p:pic>
        <p:nvPicPr>
          <p:cNvPr id="4" name="Picture 3" descr="Graphical user interface, application, Teams&#10;&#10;Description automatically generated">
            <a:extLst>
              <a:ext uri="{FF2B5EF4-FFF2-40B4-BE49-F238E27FC236}">
                <a16:creationId xmlns:a16="http://schemas.microsoft.com/office/drawing/2014/main" id="{4894E559-3B47-2C47-AA1A-250603089265}"/>
              </a:ext>
            </a:extLst>
          </p:cNvPr>
          <p:cNvPicPr>
            <a:picLocks noChangeAspect="1"/>
          </p:cNvPicPr>
          <p:nvPr/>
        </p:nvPicPr>
        <p:blipFill>
          <a:blip r:embed="rId2"/>
          <a:stretch>
            <a:fillRect/>
          </a:stretch>
        </p:blipFill>
        <p:spPr>
          <a:xfrm>
            <a:off x="181103" y="604906"/>
            <a:ext cx="7818549" cy="5204221"/>
          </a:xfrm>
          <a:prstGeom prst="rect">
            <a:avLst/>
          </a:prstGeom>
        </p:spPr>
      </p:pic>
      <p:sp>
        <p:nvSpPr>
          <p:cNvPr id="7" name="TextBox 6">
            <a:extLst>
              <a:ext uri="{FF2B5EF4-FFF2-40B4-BE49-F238E27FC236}">
                <a16:creationId xmlns:a16="http://schemas.microsoft.com/office/drawing/2014/main" id="{2A1D29AF-2B4B-3441-818C-0570E4FA1248}"/>
              </a:ext>
            </a:extLst>
          </p:cNvPr>
          <p:cNvSpPr txBox="1"/>
          <p:nvPr/>
        </p:nvSpPr>
        <p:spPr>
          <a:xfrm>
            <a:off x="747869" y="6253094"/>
            <a:ext cx="534813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https://data.cdrc.ac.uk/search/type/dataset</a:t>
            </a:r>
            <a:r>
              <a:rPr lang="en-GB" dirty="0">
                <a:latin typeface="Helvetica Neue Thin" panose="020B0403020202020204" pitchFamily="34" charset="0"/>
                <a:ea typeface="Helvetica Neue Thin" panose="020B0403020202020204" pitchFamily="34" charset="0"/>
              </a:rPr>
              <a:t> </a:t>
            </a:r>
          </a:p>
        </p:txBody>
      </p:sp>
      <p:sp>
        <p:nvSpPr>
          <p:cNvPr id="5" name="TextBox 4">
            <a:extLst>
              <a:ext uri="{FF2B5EF4-FFF2-40B4-BE49-F238E27FC236}">
                <a16:creationId xmlns:a16="http://schemas.microsoft.com/office/drawing/2014/main" id="{2C884FD9-8625-D744-ABEC-C4FFDAB07A21}"/>
              </a:ext>
            </a:extLst>
          </p:cNvPr>
          <p:cNvSpPr txBox="1"/>
          <p:nvPr/>
        </p:nvSpPr>
        <p:spPr>
          <a:xfrm>
            <a:off x="8277097" y="604906"/>
            <a:ext cx="3733800" cy="2031325"/>
          </a:xfrm>
          <a:prstGeom prst="rect">
            <a:avLst/>
          </a:prstGeom>
          <a:noFill/>
        </p:spPr>
        <p:txBody>
          <a:bodyPr wrap="square" rtlCol="0">
            <a:spAutoFit/>
          </a:bodyPr>
          <a:lstStyle/>
          <a:p>
            <a:r>
              <a:rPr lang="en-GB" dirty="0">
                <a:latin typeface="Helvetica Neue Thin" panose="020B0403020202020204" pitchFamily="34" charset="0"/>
                <a:ea typeface="Helvetica Neue Thin" panose="020B0403020202020204" pitchFamily="34" charset="0"/>
              </a:rPr>
              <a:t>CDRC provides data for research to address societal and economic challenges in the UK.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Contains tonne of open, safeguarded and secure data.</a:t>
            </a:r>
          </a:p>
          <a:p>
            <a:endParaRPr lang="en-GB" dirty="0">
              <a:latin typeface="Helvetica Neue Thin" panose="020B0403020202020204" pitchFamily="34" charset="0"/>
              <a:ea typeface="Helvetica Neue Thin" panose="020B0403020202020204" pitchFamily="34" charset="0"/>
            </a:endParaRPr>
          </a:p>
        </p:txBody>
      </p:sp>
      <p:sp>
        <p:nvSpPr>
          <p:cNvPr id="9" name="Slide Number Placeholder 3">
            <a:extLst>
              <a:ext uri="{FF2B5EF4-FFF2-40B4-BE49-F238E27FC236}">
                <a16:creationId xmlns:a16="http://schemas.microsoft.com/office/drawing/2014/main" id="{ECDCCB06-4934-7D47-B791-0DDAC5D555E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3486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FC3B608-6C50-1F41-B8FF-5B41ADF6462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5A1E7999-3BBC-0E40-B63C-5A4ADDE36DE3}"/>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b="1" dirty="0">
                <a:highlight>
                  <a:srgbClr val="D6D6D6"/>
                </a:highlight>
                <a:latin typeface="Helvetica Neue Thin" panose="020B0403020202020204" pitchFamily="34" charset="0"/>
                <a:ea typeface="Helvetica Neue Thin" panose="020B0403020202020204" pitchFamily="34" charset="0"/>
              </a:rPr>
              <a:t>Office for National Statistics (ONS)</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pic>
        <p:nvPicPr>
          <p:cNvPr id="5" name="Picture 4" descr="Graphical user interface, website&#10;&#10;Description automatically generated">
            <a:extLst>
              <a:ext uri="{FF2B5EF4-FFF2-40B4-BE49-F238E27FC236}">
                <a16:creationId xmlns:a16="http://schemas.microsoft.com/office/drawing/2014/main" id="{6A6A7E46-3EDF-F343-AA9F-2E93ED9D0771}"/>
              </a:ext>
            </a:extLst>
          </p:cNvPr>
          <p:cNvPicPr>
            <a:picLocks noChangeAspect="1"/>
          </p:cNvPicPr>
          <p:nvPr/>
        </p:nvPicPr>
        <p:blipFill>
          <a:blip r:embed="rId2"/>
          <a:stretch>
            <a:fillRect/>
          </a:stretch>
        </p:blipFill>
        <p:spPr>
          <a:xfrm>
            <a:off x="134180" y="576690"/>
            <a:ext cx="7865472" cy="6048756"/>
          </a:xfrm>
          <a:prstGeom prst="rect">
            <a:avLst/>
          </a:prstGeom>
        </p:spPr>
      </p:pic>
      <p:sp>
        <p:nvSpPr>
          <p:cNvPr id="6" name="TextBox 5">
            <a:extLst>
              <a:ext uri="{FF2B5EF4-FFF2-40B4-BE49-F238E27FC236}">
                <a16:creationId xmlns:a16="http://schemas.microsoft.com/office/drawing/2014/main" id="{1A451D71-954D-4D44-8270-1076144703A1}"/>
              </a:ext>
            </a:extLst>
          </p:cNvPr>
          <p:cNvSpPr txBox="1"/>
          <p:nvPr/>
        </p:nvSpPr>
        <p:spPr>
          <a:xfrm>
            <a:off x="8772162" y="98787"/>
            <a:ext cx="3227871"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LINK: </a:t>
            </a:r>
            <a:r>
              <a:rPr lang="en-GB" dirty="0">
                <a:latin typeface="Helvetica Neue Light" panose="02000403000000020004" pitchFamily="2" charset="0"/>
                <a:ea typeface="Helvetica Neue Light" panose="02000403000000020004" pitchFamily="2" charset="0"/>
                <a:hlinkClick r:id="rId3"/>
              </a:rPr>
              <a:t>https://www.ons.gov.uk</a:t>
            </a:r>
            <a:r>
              <a:rPr lang="en-GB" dirty="0">
                <a:latin typeface="Helvetica Neue Light" panose="02000403000000020004" pitchFamily="2" charset="0"/>
                <a:ea typeface="Helvetica Neue Light" panose="02000403000000020004" pitchFamily="2" charset="0"/>
              </a:rPr>
              <a:t> </a:t>
            </a:r>
          </a:p>
        </p:txBody>
      </p:sp>
      <p:sp>
        <p:nvSpPr>
          <p:cNvPr id="7" name="TextBox 6">
            <a:extLst>
              <a:ext uri="{FF2B5EF4-FFF2-40B4-BE49-F238E27FC236}">
                <a16:creationId xmlns:a16="http://schemas.microsoft.com/office/drawing/2014/main" id="{D07BE9C9-136A-C744-A418-0B30AA47247C}"/>
              </a:ext>
            </a:extLst>
          </p:cNvPr>
          <p:cNvSpPr txBox="1"/>
          <p:nvPr/>
        </p:nvSpPr>
        <p:spPr>
          <a:xfrm>
            <a:off x="8274205" y="923582"/>
            <a:ext cx="3425283" cy="4524315"/>
          </a:xfrm>
          <a:prstGeom prst="rect">
            <a:avLst/>
          </a:prstGeom>
          <a:noFill/>
        </p:spPr>
        <p:txBody>
          <a:bodyPr wrap="square" rtlCol="0">
            <a:spAutoFit/>
          </a:bodyPr>
          <a:lstStyle/>
          <a:p>
            <a:r>
              <a:rPr lang="en-GB" b="1" dirty="0">
                <a:latin typeface="Helvetica Neue Thin" panose="020B0403020202020204" pitchFamily="34" charset="0"/>
                <a:ea typeface="Helvetica Neue Thin" panose="020B0403020202020204" pitchFamily="34" charset="0"/>
              </a:rPr>
              <a:t>ABOUT ONS:</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It is responsible for the collation census data relating to the UK population, as well as the publication of statistics related to the UK economy, it’s population and wide range of societal matter as a whole.</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UK government makes use of these statistics for their policy and decision making.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Actual raw UK data can be found from ONS and UK GOV.</a:t>
            </a:r>
          </a:p>
        </p:txBody>
      </p:sp>
    </p:spTree>
    <p:extLst>
      <p:ext uri="{BB962C8B-B14F-4D97-AF65-F5344CB8AC3E}">
        <p14:creationId xmlns:p14="http://schemas.microsoft.com/office/powerpoint/2010/main" val="1806961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CE92F-99FF-95AE-8EDD-C7577F16BDA1}"/>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Examples of open secondary data</a:t>
            </a:r>
            <a:r>
              <a:rPr lang="en-GB" dirty="0">
                <a:highlight>
                  <a:srgbClr val="D6D6D6"/>
                </a:highlight>
                <a:latin typeface="Helvetica Neue Thin" panose="020B0403020202020204" pitchFamily="34" charset="0"/>
                <a:ea typeface="Helvetica Neue Thin" panose="020B0403020202020204" pitchFamily="34" charset="0"/>
              </a:rPr>
              <a:t> for social and political research in UK</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sp>
        <p:nvSpPr>
          <p:cNvPr id="3" name="Slide Number Placeholder 3">
            <a:extLst>
              <a:ext uri="{FF2B5EF4-FFF2-40B4-BE49-F238E27FC236}">
                <a16:creationId xmlns:a16="http://schemas.microsoft.com/office/drawing/2014/main" id="{8227B39D-A885-78DA-30E3-078A28180D27}"/>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pic>
        <p:nvPicPr>
          <p:cNvPr id="5" name="Picture 4" descr="Graphical user interface, text, application&#10;&#10;Description automatically generated">
            <a:hlinkClick r:id="rId2"/>
            <a:extLst>
              <a:ext uri="{FF2B5EF4-FFF2-40B4-BE49-F238E27FC236}">
                <a16:creationId xmlns:a16="http://schemas.microsoft.com/office/drawing/2014/main" id="{FD10E738-A480-9C33-9AE0-FD2E5BB69EB8}"/>
              </a:ext>
            </a:extLst>
          </p:cNvPr>
          <p:cNvPicPr>
            <a:picLocks noChangeAspect="1"/>
          </p:cNvPicPr>
          <p:nvPr/>
        </p:nvPicPr>
        <p:blipFill rotWithShape="1">
          <a:blip r:embed="rId3"/>
          <a:srcRect r="46408"/>
          <a:stretch/>
        </p:blipFill>
        <p:spPr>
          <a:xfrm>
            <a:off x="552575" y="646093"/>
            <a:ext cx="4383738" cy="2566562"/>
          </a:xfrm>
          <a:prstGeom prst="rect">
            <a:avLst/>
          </a:prstGeom>
        </p:spPr>
      </p:pic>
      <p:pic>
        <p:nvPicPr>
          <p:cNvPr id="7" name="Picture 6" descr="A picture containing graphical user interface&#10;&#10;Description automatically generated">
            <a:hlinkClick r:id="rId4"/>
            <a:extLst>
              <a:ext uri="{FF2B5EF4-FFF2-40B4-BE49-F238E27FC236}">
                <a16:creationId xmlns:a16="http://schemas.microsoft.com/office/drawing/2014/main" id="{EF5879A4-6435-DEDD-B789-BE693E372930}"/>
              </a:ext>
            </a:extLst>
          </p:cNvPr>
          <p:cNvPicPr>
            <a:picLocks noChangeAspect="1"/>
          </p:cNvPicPr>
          <p:nvPr/>
        </p:nvPicPr>
        <p:blipFill>
          <a:blip r:embed="rId5"/>
          <a:stretch>
            <a:fillRect/>
          </a:stretch>
        </p:blipFill>
        <p:spPr>
          <a:xfrm>
            <a:off x="6809857" y="510225"/>
            <a:ext cx="5006091" cy="135524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E4E8409E-2C0D-FD46-478A-16B1F129923D}"/>
              </a:ext>
            </a:extLst>
          </p:cNvPr>
          <p:cNvPicPr>
            <a:picLocks noChangeAspect="1"/>
          </p:cNvPicPr>
          <p:nvPr/>
        </p:nvPicPr>
        <p:blipFill>
          <a:blip r:embed="rId6"/>
          <a:stretch>
            <a:fillRect/>
          </a:stretch>
        </p:blipFill>
        <p:spPr>
          <a:xfrm>
            <a:off x="4679489" y="3113975"/>
            <a:ext cx="5326314" cy="1731052"/>
          </a:xfrm>
          <a:prstGeom prst="rect">
            <a:avLst/>
          </a:prstGeom>
        </p:spPr>
      </p:pic>
      <p:pic>
        <p:nvPicPr>
          <p:cNvPr id="11" name="Picture 10" descr="Logo, company name&#10;&#10;Description automatically generated">
            <a:hlinkClick r:id="rId7"/>
            <a:extLst>
              <a:ext uri="{FF2B5EF4-FFF2-40B4-BE49-F238E27FC236}">
                <a16:creationId xmlns:a16="http://schemas.microsoft.com/office/drawing/2014/main" id="{DA92A84E-A38E-B674-AECE-FA35B7381E83}"/>
              </a:ext>
            </a:extLst>
          </p:cNvPr>
          <p:cNvPicPr>
            <a:picLocks noChangeAspect="1"/>
          </p:cNvPicPr>
          <p:nvPr/>
        </p:nvPicPr>
        <p:blipFill>
          <a:blip r:embed="rId8"/>
          <a:stretch>
            <a:fillRect/>
          </a:stretch>
        </p:blipFill>
        <p:spPr>
          <a:xfrm>
            <a:off x="299939" y="3935126"/>
            <a:ext cx="4064573" cy="2438744"/>
          </a:xfrm>
          <a:prstGeom prst="rect">
            <a:avLst/>
          </a:prstGeom>
        </p:spPr>
      </p:pic>
      <p:pic>
        <p:nvPicPr>
          <p:cNvPr id="13" name="Picture 12">
            <a:hlinkClick r:id="rId9"/>
            <a:extLst>
              <a:ext uri="{FF2B5EF4-FFF2-40B4-BE49-F238E27FC236}">
                <a16:creationId xmlns:a16="http://schemas.microsoft.com/office/drawing/2014/main" id="{068C0F9C-C4A3-56CF-7EBE-EABD3BB3F698}"/>
              </a:ext>
            </a:extLst>
          </p:cNvPr>
          <p:cNvPicPr>
            <a:picLocks noChangeAspect="1"/>
          </p:cNvPicPr>
          <p:nvPr/>
        </p:nvPicPr>
        <p:blipFill>
          <a:blip r:embed="rId10"/>
          <a:stretch>
            <a:fillRect/>
          </a:stretch>
        </p:blipFill>
        <p:spPr>
          <a:xfrm>
            <a:off x="5876822" y="5863727"/>
            <a:ext cx="3684705" cy="703988"/>
          </a:xfrm>
          <a:prstGeom prst="rect">
            <a:avLst/>
          </a:prstGeom>
        </p:spPr>
      </p:pic>
      <p:pic>
        <p:nvPicPr>
          <p:cNvPr id="15" name="Picture 14">
            <a:hlinkClick r:id="rId11"/>
            <a:extLst>
              <a:ext uri="{FF2B5EF4-FFF2-40B4-BE49-F238E27FC236}">
                <a16:creationId xmlns:a16="http://schemas.microsoft.com/office/drawing/2014/main" id="{B2FD62BC-B41E-A5D9-233C-A1696DC29017}"/>
              </a:ext>
            </a:extLst>
          </p:cNvPr>
          <p:cNvPicPr>
            <a:picLocks noChangeAspect="1"/>
          </p:cNvPicPr>
          <p:nvPr/>
        </p:nvPicPr>
        <p:blipFill>
          <a:blip r:embed="rId12"/>
          <a:stretch>
            <a:fillRect/>
          </a:stretch>
        </p:blipFill>
        <p:spPr>
          <a:xfrm>
            <a:off x="5876822" y="4896669"/>
            <a:ext cx="4829063" cy="701250"/>
          </a:xfrm>
          <a:prstGeom prst="rect">
            <a:avLst/>
          </a:prstGeom>
        </p:spPr>
      </p:pic>
      <p:pic>
        <p:nvPicPr>
          <p:cNvPr id="6" name="Picture 5" descr="Purple letters and numbers on a white background&#10;&#10;Description automatically generated">
            <a:extLst>
              <a:ext uri="{FF2B5EF4-FFF2-40B4-BE49-F238E27FC236}">
                <a16:creationId xmlns:a16="http://schemas.microsoft.com/office/drawing/2014/main" id="{D7B032A6-3CAD-4FCE-7AA9-148255E51BEA}"/>
              </a:ext>
            </a:extLst>
          </p:cNvPr>
          <p:cNvPicPr>
            <a:picLocks noChangeAspect="1"/>
          </p:cNvPicPr>
          <p:nvPr/>
        </p:nvPicPr>
        <p:blipFill>
          <a:blip r:embed="rId13"/>
          <a:stretch>
            <a:fillRect/>
          </a:stretch>
        </p:blipFill>
        <p:spPr>
          <a:xfrm>
            <a:off x="7923051" y="2039058"/>
            <a:ext cx="2979771" cy="1173597"/>
          </a:xfrm>
          <a:prstGeom prst="rect">
            <a:avLst/>
          </a:prstGeom>
        </p:spPr>
      </p:pic>
      <p:sp>
        <p:nvSpPr>
          <p:cNvPr id="8" name="TextBox 7">
            <a:extLst>
              <a:ext uri="{FF2B5EF4-FFF2-40B4-BE49-F238E27FC236}">
                <a16:creationId xmlns:a16="http://schemas.microsoft.com/office/drawing/2014/main" id="{6AB3D0F3-8D49-91FD-10B7-984741EC3137}"/>
              </a:ext>
            </a:extLst>
          </p:cNvPr>
          <p:cNvSpPr txBox="1"/>
          <p:nvPr/>
        </p:nvSpPr>
        <p:spPr>
          <a:xfrm>
            <a:off x="11052948" y="2019570"/>
            <a:ext cx="811441"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hlinkClick r:id="rId14"/>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06D83200-740E-5566-7FFE-1E78D62CF072}"/>
              </a:ext>
            </a:extLst>
          </p:cNvPr>
          <p:cNvSpPr txBox="1"/>
          <p:nvPr/>
        </p:nvSpPr>
        <p:spPr>
          <a:xfrm>
            <a:off x="9592870" y="6244263"/>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9"/>
              </a:rPr>
              <a:t>[LINK]</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23D4BE7-FE22-2365-B97C-C77E7FE63166}"/>
              </a:ext>
            </a:extLst>
          </p:cNvPr>
          <p:cNvSpPr txBox="1"/>
          <p:nvPr/>
        </p:nvSpPr>
        <p:spPr>
          <a:xfrm>
            <a:off x="10733262" y="5228587"/>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15"/>
              </a:rPr>
              <a:t>[LINK]</a:t>
            </a:r>
            <a:endParaRPr lang="en-GB"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90FD358-CA42-173F-BB05-2DEDEF8CC270}"/>
              </a:ext>
            </a:extLst>
          </p:cNvPr>
          <p:cNvSpPr txBox="1"/>
          <p:nvPr/>
        </p:nvSpPr>
        <p:spPr>
          <a:xfrm>
            <a:off x="9914678" y="3565794"/>
            <a:ext cx="1361270"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IMD: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16"/>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86270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Merits &amp; Limitations</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95629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Primary data sources</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Data collected is always up-to date</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Relevant and specific to user’s research aims and objectives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and greater of understanding about the nature and content of the dataset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of accuracy as long as you do whatever it is in your power to minimise all kinds of systematic errors in the data collection process (ensuring </a:t>
            </a:r>
            <a:r>
              <a:rPr lang="en-GB" sz="1800" b="1" dirty="0">
                <a:latin typeface="Helvetica Neue Thin" panose="020B0403020202020204" pitchFamily="34" charset="0"/>
                <a:ea typeface="Helvetica Neue Thin" panose="020B0403020202020204" pitchFamily="34" charset="0"/>
              </a:rPr>
              <a:t>Internal Validity</a:t>
            </a:r>
            <a:r>
              <a:rPr lang="en-GB" sz="1800" dirty="0">
                <a:latin typeface="Helvetica Neue Thin" panose="020B0403020202020204" pitchFamily="34" charset="0"/>
                <a:ea typeface="Helvetica Neue Thin" panose="020B0403020202020204" pitchFamily="34" charset="0"/>
              </a:rPr>
              <a:t>)</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Depending on the study design – data collection is a very time consuming and expensive process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If you are collecting personal and sensitive data, you must </a:t>
            </a:r>
            <a:r>
              <a:rPr lang="en-GB" sz="1800" b="1" dirty="0">
                <a:latin typeface="Helvetica Neue Thin" panose="020B0403020202020204" pitchFamily="34" charset="0"/>
                <a:ea typeface="Helvetica Neue Thin" panose="020B0403020202020204" pitchFamily="34" charset="0"/>
              </a:rPr>
              <a:t>DEFINITELY</a:t>
            </a:r>
            <a:r>
              <a:rPr lang="en-GB" sz="1800" dirty="0">
                <a:latin typeface="Helvetica Neue Thin" panose="020B0403020202020204" pitchFamily="34" charset="0"/>
                <a:ea typeface="Helvetica Neue Thin" panose="020B0403020202020204" pitchFamily="34" charset="0"/>
              </a:rPr>
              <a:t> apply for ethnical approval before going out to get your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will have to clean, manage and maintain your own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Possibility to falsify his/her data since one has his/her autonomy over the data</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CA7C629D-42A8-1F45-B1AC-76D330A9E8B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401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Secondary data sources [2]</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Ease of access and low cost, or even free if the data is from an open-source platform.</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Time-saving, especially if the data has already been processed and cleaned</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Unlike primary data; secondary data are often collected routinely hence allowing for longitudinal analysis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Often secondary data are combined with different sources making it have a variety of variables.</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have no control over the quality</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secondary data might not be specific to your needs </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data can be biased in favour of the one whose gathered it. User will not know of this data artefact!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are not the owner and will never have full understanding of its nature &amp; how it was collected (i.e., its essentially a “Blackbox”)</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9631E414-C1EF-C643-B6E4-B4FBB631261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054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Brief notes on Study Design &amp; Sampling</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94942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4B897-7691-A2E3-EA8F-6E31B55EC5A5}"/>
              </a:ext>
            </a:extLst>
          </p:cNvPr>
          <p:cNvSpPr/>
          <p:nvPr/>
        </p:nvSpPr>
        <p:spPr>
          <a:xfrm>
            <a:off x="197963" y="1960775"/>
            <a:ext cx="11707166" cy="1923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5F423F4-9FA9-7E49-8444-0E7F625CAEC6}"/>
              </a:ext>
            </a:extLst>
          </p:cNvPr>
          <p:cNvSpPr>
            <a:spLocks noGrp="1"/>
          </p:cNvSpPr>
          <p:nvPr>
            <p:ph idx="1"/>
          </p:nvPr>
        </p:nvSpPr>
        <p:spPr>
          <a:xfrm>
            <a:off x="318247" y="1159497"/>
            <a:ext cx="11586882" cy="5528173"/>
          </a:xfrm>
        </p:spPr>
        <p:txBody>
          <a:bodyPr>
            <a:norm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“Research Design typically refers to the investigator’s strategy or plan for tackling a research question through collection of data, analysis and interpretation of such data, and finally a thorough discussion of that said data.”</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In other words, or simply put it in plain English:</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 it’s someone’s blueprint for answering a research question”    </a:t>
            </a:r>
          </a:p>
        </p:txBody>
      </p:sp>
      <p:pic>
        <p:nvPicPr>
          <p:cNvPr id="2" name="Picture 1">
            <a:extLst>
              <a:ext uri="{FF2B5EF4-FFF2-40B4-BE49-F238E27FC236}">
                <a16:creationId xmlns:a16="http://schemas.microsoft.com/office/drawing/2014/main" id="{AFF5A528-7EF8-F21B-4A79-D7469F783203}"/>
              </a:ext>
            </a:extLst>
          </p:cNvPr>
          <p:cNvPicPr>
            <a:picLocks noChangeAspect="1"/>
          </p:cNvPicPr>
          <p:nvPr/>
        </p:nvPicPr>
        <p:blipFill>
          <a:blip r:embed="rId2"/>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D4939332-6E02-2FF4-178D-3E136A6240B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481985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5045C9-2B26-DB85-0895-40582F450349}"/>
              </a:ext>
            </a:extLst>
          </p:cNvPr>
          <p:cNvSpPr/>
          <p:nvPr/>
        </p:nvSpPr>
        <p:spPr>
          <a:xfrm>
            <a:off x="90561" y="2083323"/>
            <a:ext cx="6090749" cy="462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6D5587-6B74-8B4E-8B83-6ED2E7D589B0}"/>
              </a:ext>
            </a:extLst>
          </p:cNvPr>
          <p:cNvSpPr>
            <a:spLocks noGrp="1"/>
          </p:cNvSpPr>
          <p:nvPr>
            <p:ph type="title"/>
          </p:nvPr>
        </p:nvSpPr>
        <p:spPr>
          <a:xfrm>
            <a:off x="410135" y="1216059"/>
            <a:ext cx="11371729" cy="725864"/>
          </a:xfrm>
        </p:spPr>
        <p:txBody>
          <a:body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Types of Research Design</a:t>
            </a:r>
          </a:p>
        </p:txBody>
      </p:sp>
      <p:sp>
        <p:nvSpPr>
          <p:cNvPr id="3" name="Content Placeholder 2">
            <a:extLst>
              <a:ext uri="{FF2B5EF4-FFF2-40B4-BE49-F238E27FC236}">
                <a16:creationId xmlns:a16="http://schemas.microsoft.com/office/drawing/2014/main" id="{95AC40FB-C6CD-B149-BE83-9AD660197836}"/>
              </a:ext>
            </a:extLst>
          </p:cNvPr>
          <p:cNvSpPr>
            <a:spLocks noGrp="1"/>
          </p:cNvSpPr>
          <p:nvPr>
            <p:ph sz="half" idx="1"/>
          </p:nvPr>
        </p:nvSpPr>
        <p:spPr>
          <a:xfrm>
            <a:off x="168649" y="2243579"/>
            <a:ext cx="6090749" cy="4312048"/>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Quantitative</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researcher to derive meaningful insight (or empirical evidence) about certain phenomena through analysis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information</a:t>
            </a:r>
          </a:p>
          <a:p>
            <a:pPr marL="0" indent="0">
              <a:lnSpc>
                <a:spcPct val="100000"/>
              </a:lnSpc>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Descriptive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Observational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Experimental Studies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Purpose: Evidence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causality</a:t>
            </a:r>
            <a:r>
              <a:rPr lang="en-US" sz="1800" dirty="0">
                <a:latin typeface="Helvetica Neue" panose="02000503000000020004" pitchFamily="2" charset="0"/>
                <a:ea typeface="Helvetica Neue" panose="02000503000000020004" pitchFamily="2" charset="0"/>
                <a:cs typeface="Helvetica Neue" panose="02000503000000020004" pitchFamily="2" charset="0"/>
              </a:rPr>
              <a:t> (or an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Internal validity</a:t>
            </a:r>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External validity</a:t>
            </a:r>
          </a:p>
          <a:p>
            <a:pPr marL="0" indent="0">
              <a:buNone/>
            </a:pPr>
            <a:endParaRPr lang="en-US" dirty="0"/>
          </a:p>
          <a:p>
            <a:pPr marL="0" indent="0">
              <a:buNone/>
            </a:pPr>
            <a:endParaRPr lang="en-US" sz="2000" dirty="0"/>
          </a:p>
          <a:p>
            <a:pPr marL="0" indent="0">
              <a:buNone/>
            </a:pPr>
            <a:endParaRPr lang="en-US" dirty="0"/>
          </a:p>
        </p:txBody>
      </p:sp>
      <p:sp>
        <p:nvSpPr>
          <p:cNvPr id="4" name="Content Placeholder 3">
            <a:extLst>
              <a:ext uri="{FF2B5EF4-FFF2-40B4-BE49-F238E27FC236}">
                <a16:creationId xmlns:a16="http://schemas.microsoft.com/office/drawing/2014/main" id="{674BD943-9619-C243-BB60-61A596875A5D}"/>
              </a:ext>
            </a:extLst>
          </p:cNvPr>
          <p:cNvSpPr>
            <a:spLocks noGrp="1"/>
          </p:cNvSpPr>
          <p:nvPr>
            <p:ph sz="half" idx="2"/>
          </p:nvPr>
        </p:nvSpPr>
        <p:spPr>
          <a:xfrm>
            <a:off x="6337486" y="2243579"/>
            <a:ext cx="5685865" cy="4462020"/>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Qualitative</a:t>
            </a:r>
            <a:r>
              <a:rPr lang="en-US" b="1" dirty="0">
                <a:latin typeface="Helvetica Neue" panose="02000503000000020004" pitchFamily="2" charset="0"/>
                <a:ea typeface="Helvetica Neue" panose="02000503000000020004" pitchFamily="2" charset="0"/>
                <a:cs typeface="Helvetica Neue" panose="02000503000000020004" pitchFamily="2" charset="0"/>
              </a:rPr>
              <a:t> </a:t>
            </a:r>
          </a:p>
          <a:p>
            <a:pPr marL="0" indent="0" algn="ctr">
              <a:buNone/>
            </a:pPr>
            <a:endParaRPr lang="en-US" sz="2000" b="1" dirty="0">
              <a:latin typeface="Century" panose="02040604050505020304" pitchFamily="18"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investigator to gain meaningful insight (or empirical evidence) of certain phenomena through the study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non-numerical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pieces of information</a:t>
            </a:r>
          </a:p>
          <a:p>
            <a:pPr marL="0" indent="0">
              <a:buNone/>
            </a:pPr>
            <a:endParaRPr lang="en-US" sz="2000" dirty="0"/>
          </a:p>
        </p:txBody>
      </p:sp>
      <p:pic>
        <p:nvPicPr>
          <p:cNvPr id="5" name="Picture 4">
            <a:extLst>
              <a:ext uri="{FF2B5EF4-FFF2-40B4-BE49-F238E27FC236}">
                <a16:creationId xmlns:a16="http://schemas.microsoft.com/office/drawing/2014/main" id="{0E02EA4C-66DC-FA41-B4A7-174ADDD1559D}"/>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50685CF4-1CC2-9DCF-8113-6D45533F24B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4839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C7066F-4D42-F844-AEFA-CE7BCBF674EB}"/>
              </a:ext>
            </a:extLst>
          </p:cNvPr>
          <p:cNvGraphicFramePr>
            <a:graphicFrameLocks noGrp="1"/>
          </p:cNvGraphicFramePr>
          <p:nvPr>
            <p:extLst>
              <p:ext uri="{D42A27DB-BD31-4B8C-83A1-F6EECF244321}">
                <p14:modId xmlns:p14="http://schemas.microsoft.com/office/powerpoint/2010/main" val="3030214068"/>
              </p:ext>
            </p:extLst>
          </p:nvPr>
        </p:nvGraphicFramePr>
        <p:xfrm>
          <a:off x="134470" y="752428"/>
          <a:ext cx="11958917" cy="4995103"/>
        </p:xfrm>
        <a:graphic>
          <a:graphicData uri="http://schemas.openxmlformats.org/drawingml/2006/table">
            <a:tbl>
              <a:tblPr firstRow="1" bandRow="1">
                <a:tableStyleId>{5940675A-B579-460E-94D1-54222C63F5DA}</a:tableStyleId>
              </a:tblPr>
              <a:tblGrid>
                <a:gridCol w="1987078">
                  <a:extLst>
                    <a:ext uri="{9D8B030D-6E8A-4147-A177-3AD203B41FA5}">
                      <a16:colId xmlns:a16="http://schemas.microsoft.com/office/drawing/2014/main" val="4259901537"/>
                    </a:ext>
                  </a:extLst>
                </a:gridCol>
                <a:gridCol w="4502823">
                  <a:extLst>
                    <a:ext uri="{9D8B030D-6E8A-4147-A177-3AD203B41FA5}">
                      <a16:colId xmlns:a16="http://schemas.microsoft.com/office/drawing/2014/main" val="939083677"/>
                    </a:ext>
                  </a:extLst>
                </a:gridCol>
                <a:gridCol w="5469016">
                  <a:extLst>
                    <a:ext uri="{9D8B030D-6E8A-4147-A177-3AD203B41FA5}">
                      <a16:colId xmlns:a16="http://schemas.microsoft.com/office/drawing/2014/main" val="2171245584"/>
                    </a:ext>
                  </a:extLst>
                </a:gridCol>
              </a:tblGrid>
              <a:tr h="575503">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Type</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Study Design</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Properties</a:t>
                      </a:r>
                    </a:p>
                  </a:txBody>
                  <a:tcPr/>
                </a:tc>
                <a:extLst>
                  <a:ext uri="{0D108BD9-81ED-4DB2-BD59-A6C34878D82A}">
                    <a16:rowId xmlns:a16="http://schemas.microsoft.com/office/drawing/2014/main" val="4076964978"/>
                  </a:ext>
                </a:extLst>
              </a:tr>
              <a:tr h="79131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Descriptive</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Ecological (or geographic)</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Cross-sectional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Unit of observation are at group- or aggregated level (e.g., geographic unit)</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Data is collected on a single snap in time, and its useful for generating further hypothesis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02815494"/>
                  </a:ext>
                </a:extLst>
              </a:tr>
              <a:tr h="88303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Observational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Case-control</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Cohort (or longitudinal)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already occurred. The time frame is a retrospective analysis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not happened yet. The time frame is a prospective analysis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261869714"/>
                  </a:ext>
                </a:extLst>
              </a:tr>
              <a:tr h="654711">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Experimental</a:t>
                      </a:r>
                    </a:p>
                  </a:txBody>
                  <a:tcPr/>
                </a:tc>
                <a:tc>
                  <a:txBody>
                    <a:bodyPr/>
                    <a:lstStyle/>
                    <a:p>
                      <a:pPr marL="342900" indent="-342900">
                        <a:buFont typeface="Arial" panose="020B0604020202020204" pitchFamily="34" charset="0"/>
                        <a:buChar char="•"/>
                      </a:pPr>
                      <a:r>
                        <a:rPr lang="en-GB" sz="1600" b="0" i="0" noProof="0" dirty="0">
                          <a:latin typeface="Helvetica Neue" panose="02000503000000020004" pitchFamily="2" charset="0"/>
                          <a:ea typeface="Helvetica Neue" panose="02000503000000020004" pitchFamily="2" charset="0"/>
                          <a:cs typeface="Helvetica Neue" panose="02000503000000020004" pitchFamily="2" charset="0"/>
                        </a:rPr>
                        <a:t>Randomised</a:t>
                      </a:r>
                      <a:r>
                        <a:rPr lang="en-US" sz="1600" b="0" i="0" dirty="0">
                          <a:latin typeface="Helvetica Neue" panose="02000503000000020004" pitchFamily="2" charset="0"/>
                          <a:ea typeface="Helvetica Neue" panose="02000503000000020004" pitchFamily="2" charset="0"/>
                          <a:cs typeface="Helvetica Neue" panose="02000503000000020004" pitchFamily="2" charset="0"/>
                        </a:rPr>
                        <a:t> control trials (RCT)*</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in an actual test group(s) (e.g., intervention, effectiveness of a teaching programme, clinical trials for a vaccine)</a:t>
                      </a:r>
                    </a:p>
                  </a:txBody>
                  <a:tcPr/>
                </a:tc>
                <a:extLst>
                  <a:ext uri="{0D108BD9-81ED-4DB2-BD59-A6C34878D82A}">
                    <a16:rowId xmlns:a16="http://schemas.microsoft.com/office/drawing/2014/main" val="2120326"/>
                  </a:ext>
                </a:extLst>
              </a:tr>
            </a:tbl>
          </a:graphicData>
        </a:graphic>
      </p:graphicFrame>
      <p:sp>
        <p:nvSpPr>
          <p:cNvPr id="5" name="Title 1">
            <a:extLst>
              <a:ext uri="{FF2B5EF4-FFF2-40B4-BE49-F238E27FC236}">
                <a16:creationId xmlns:a16="http://schemas.microsoft.com/office/drawing/2014/main" id="{15394AA8-953B-FF48-AC6B-A77E54D0412D}"/>
              </a:ext>
            </a:extLst>
          </p:cNvPr>
          <p:cNvSpPr>
            <a:spLocks noGrp="1"/>
          </p:cNvSpPr>
          <p:nvPr>
            <p:ph type="title"/>
          </p:nvPr>
        </p:nvSpPr>
        <p:spPr>
          <a:xfrm>
            <a:off x="134470" y="85316"/>
            <a:ext cx="3765962" cy="368006"/>
          </a:xfrm>
        </p:spPr>
        <p:txBody>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Types of Study Design </a:t>
            </a:r>
          </a:p>
        </p:txBody>
      </p:sp>
      <p:sp>
        <p:nvSpPr>
          <p:cNvPr id="6" name="TextBox 5">
            <a:extLst>
              <a:ext uri="{FF2B5EF4-FFF2-40B4-BE49-F238E27FC236}">
                <a16:creationId xmlns:a16="http://schemas.microsoft.com/office/drawing/2014/main" id="{77D5FA1C-19D3-974F-8AED-43C580E1A977}"/>
              </a:ext>
            </a:extLst>
          </p:cNvPr>
          <p:cNvSpPr txBox="1"/>
          <p:nvPr/>
        </p:nvSpPr>
        <p:spPr>
          <a:xfrm>
            <a:off x="134470" y="6105572"/>
            <a:ext cx="9235773" cy="400110"/>
          </a:xfrm>
          <a:prstGeom prst="rect">
            <a:avLst/>
          </a:prstGeom>
          <a:no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Pilot study is a special cases as it could be anyone of these study designs </a:t>
            </a:r>
          </a:p>
        </p:txBody>
      </p:sp>
      <p:sp>
        <p:nvSpPr>
          <p:cNvPr id="2" name="Slide Number Placeholder 3">
            <a:extLst>
              <a:ext uri="{FF2B5EF4-FFF2-40B4-BE49-F238E27FC236}">
                <a16:creationId xmlns:a16="http://schemas.microsoft.com/office/drawing/2014/main" id="{1CC386FA-25E9-BB9D-E588-1F389A107AF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74460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Data Sourcing</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516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table displaying a comparison of quantitative-based study designs. ">
            <a:extLst>
              <a:ext uri="{FF2B5EF4-FFF2-40B4-BE49-F238E27FC236}">
                <a16:creationId xmlns:a16="http://schemas.microsoft.com/office/drawing/2014/main" id="{564480A4-0226-0A6A-E56C-D106F23B6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12" y="1243886"/>
            <a:ext cx="11846775" cy="4166021"/>
          </a:xfrm>
          <a:prstGeom prst="rect">
            <a:avLst/>
          </a:prstGeom>
        </p:spPr>
      </p:pic>
      <p:sp>
        <p:nvSpPr>
          <p:cNvPr id="3" name="Title 1">
            <a:extLst>
              <a:ext uri="{FF2B5EF4-FFF2-40B4-BE49-F238E27FC236}">
                <a16:creationId xmlns:a16="http://schemas.microsoft.com/office/drawing/2014/main" id="{491C28BA-376A-587F-18CA-0BCFD8E07180}"/>
              </a:ext>
            </a:extLst>
          </p:cNvPr>
          <p:cNvSpPr txBox="1">
            <a:spLocks/>
          </p:cNvSpPr>
          <p:nvPr/>
        </p:nvSpPr>
        <p:spPr>
          <a:xfrm>
            <a:off x="1678082" y="572920"/>
            <a:ext cx="8446363"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Comparison of quantitative-based study designs</a:t>
            </a:r>
          </a:p>
        </p:txBody>
      </p:sp>
      <p:sp>
        <p:nvSpPr>
          <p:cNvPr id="4" name="Slide Number Placeholder 3">
            <a:extLst>
              <a:ext uri="{FF2B5EF4-FFF2-40B4-BE49-F238E27FC236}">
                <a16:creationId xmlns:a16="http://schemas.microsoft.com/office/drawing/2014/main" id="{D87604D6-0B25-AC02-D0C6-AA0FCF3D0AC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324F4CC3-07BA-4055-FF45-8756F71E533A}"/>
              </a:ext>
            </a:extLst>
          </p:cNvPr>
          <p:cNvSpPr txBox="1"/>
          <p:nvPr/>
        </p:nvSpPr>
        <p:spPr>
          <a:xfrm>
            <a:off x="10972800" y="1706252"/>
            <a:ext cx="631596"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661977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14F72BA-44A6-31AC-F536-ED9C9B162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84" y="1008146"/>
            <a:ext cx="8564317" cy="4841708"/>
          </a:xfrm>
          <a:prstGeom prst="rect">
            <a:avLst/>
          </a:prstGeom>
        </p:spPr>
      </p:pic>
      <p:sp>
        <p:nvSpPr>
          <p:cNvPr id="3" name="TextBox 2">
            <a:extLst>
              <a:ext uri="{FF2B5EF4-FFF2-40B4-BE49-F238E27FC236}">
                <a16:creationId xmlns:a16="http://schemas.microsoft.com/office/drawing/2014/main" id="{4DD8EEC8-CB81-9607-1EC1-594B952DCC93}"/>
              </a:ext>
            </a:extLst>
          </p:cNvPr>
          <p:cNvSpPr txBox="1"/>
          <p:nvPr/>
        </p:nvSpPr>
        <p:spPr>
          <a:xfrm>
            <a:off x="1506063" y="537806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Rishi Sunak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52C4318-317A-E95E-3F89-492EA40300E7}"/>
              </a:ext>
            </a:extLst>
          </p:cNvPr>
          <p:cNvSpPr txBox="1"/>
          <p:nvPr/>
        </p:nvSpPr>
        <p:spPr>
          <a:xfrm>
            <a:off x="5112352" y="537806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5" name="TextBox 4">
            <a:extLst>
              <a:ext uri="{FF2B5EF4-FFF2-40B4-BE49-F238E27FC236}">
                <a16:creationId xmlns:a16="http://schemas.microsoft.com/office/drawing/2014/main" id="{EA8F03B9-36C2-DA43-FF48-4EB7EB952FA4}"/>
              </a:ext>
            </a:extLst>
          </p:cNvPr>
          <p:cNvSpPr txBox="1"/>
          <p:nvPr/>
        </p:nvSpPr>
        <p:spPr>
          <a:xfrm>
            <a:off x="7514265" y="342900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Rishi Sunak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BF0E08-9579-796D-214F-75C419F7E330}"/>
                  </a:ext>
                </a:extLst>
              </p:cNvPr>
              <p:cNvSpPr txBox="1"/>
              <p:nvPr/>
            </p:nvSpPr>
            <p:spPr>
              <a:xfrm>
                <a:off x="1200084" y="746536"/>
                <a:ext cx="9088818"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approve of Rishi Sunak (</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who approve of Rishi Sunak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6" name="TextBox 5">
                <a:extLst>
                  <a:ext uri="{FF2B5EF4-FFF2-40B4-BE49-F238E27FC236}">
                    <a16:creationId xmlns:a16="http://schemas.microsoft.com/office/drawing/2014/main" id="{56BF0E08-9579-796D-214F-75C419F7E330}"/>
                  </a:ext>
                </a:extLst>
              </p:cNvPr>
              <p:cNvSpPr txBox="1">
                <a:spLocks noRot="1" noChangeAspect="1" noMove="1" noResize="1" noEditPoints="1" noAdjustHandles="1" noChangeArrowheads="1" noChangeShapeType="1" noTextEdit="1"/>
              </p:cNvSpPr>
              <p:nvPr/>
            </p:nvSpPr>
            <p:spPr>
              <a:xfrm>
                <a:off x="1200084" y="746536"/>
                <a:ext cx="9088818" cy="523220"/>
              </a:xfrm>
              <a:prstGeom prst="rect">
                <a:avLst/>
              </a:prstGeom>
              <a:blipFill>
                <a:blip r:embed="rId3"/>
                <a:stretch>
                  <a:fillRect l="-139" b="-14286"/>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18D584DA-1F35-5C2B-18E9-1E8AC67F6471}"/>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[1]: Recall the Rishi Sunak example in Week 1?</a:t>
            </a:r>
          </a:p>
        </p:txBody>
      </p:sp>
      <p:sp>
        <p:nvSpPr>
          <p:cNvPr id="8" name="Slide Number Placeholder 3">
            <a:extLst>
              <a:ext uri="{FF2B5EF4-FFF2-40B4-BE49-F238E27FC236}">
                <a16:creationId xmlns:a16="http://schemas.microsoft.com/office/drawing/2014/main" id="{A1B28CBE-B932-E3A7-3382-4850745CB72F}"/>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C87800E9-A79A-01B4-5125-D42494E01D5B}"/>
              </a:ext>
            </a:extLst>
          </p:cNvPr>
          <p:cNvSpPr txBox="1"/>
          <p:nvPr/>
        </p:nvSpPr>
        <p:spPr>
          <a:xfrm>
            <a:off x="8327046" y="5213621"/>
            <a:ext cx="3780051" cy="830997"/>
          </a:xfrm>
          <a:prstGeom prst="rect">
            <a:avLst/>
          </a:prstGeom>
          <a:solidFill>
            <a:srgbClr val="FFC000"/>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Sample: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from a population through data collection</a:t>
            </a:r>
          </a:p>
        </p:txBody>
      </p:sp>
    </p:spTree>
    <p:extLst>
      <p:ext uri="{BB962C8B-B14F-4D97-AF65-F5344CB8AC3E}">
        <p14:creationId xmlns:p14="http://schemas.microsoft.com/office/powerpoint/2010/main" val="740134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E8B34C-42C9-83AE-3F32-BAAD755B3A68}"/>
              </a:ext>
            </a:extLst>
          </p:cNvPr>
          <p:cNvPicPr>
            <a:picLocks noChangeAspect="1"/>
          </p:cNvPicPr>
          <p:nvPr/>
        </p:nvPicPr>
        <p:blipFill rotWithShape="1">
          <a:blip r:embed="rId3">
            <a:extLst>
              <a:ext uri="{28A0092B-C50C-407E-A947-70E740481C1C}">
                <a14:useLocalDpi xmlns:a14="http://schemas.microsoft.com/office/drawing/2010/main" val="0"/>
              </a:ext>
            </a:extLst>
          </a:blip>
          <a:srcRect l="6480" t="4750" r="9020" b="13941"/>
          <a:stretch/>
        </p:blipFill>
        <p:spPr>
          <a:xfrm>
            <a:off x="254524" y="829558"/>
            <a:ext cx="6419654" cy="4587210"/>
          </a:xfrm>
          <a:prstGeom prst="rect">
            <a:avLst/>
          </a:prstGeom>
        </p:spPr>
      </p:pic>
      <p:sp>
        <p:nvSpPr>
          <p:cNvPr id="3" name="Rectangle 2">
            <a:extLst>
              <a:ext uri="{FF2B5EF4-FFF2-40B4-BE49-F238E27FC236}">
                <a16:creationId xmlns:a16="http://schemas.microsoft.com/office/drawing/2014/main" id="{D4EFBEEF-F639-F256-709A-11879639EBD5}"/>
              </a:ext>
            </a:extLst>
          </p:cNvPr>
          <p:cNvSpPr/>
          <p:nvPr/>
        </p:nvSpPr>
        <p:spPr>
          <a:xfrm>
            <a:off x="254524" y="2912882"/>
            <a:ext cx="2658358" cy="2799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02EB8D3-5F4C-3C62-9379-33DDC8BFF93A}"/>
              </a:ext>
            </a:extLst>
          </p:cNvPr>
          <p:cNvSpPr txBox="1"/>
          <p:nvPr/>
        </p:nvSpPr>
        <p:spPr>
          <a:xfrm>
            <a:off x="6748354" y="988262"/>
            <a:ext cx="5189122" cy="4616648"/>
          </a:xfrm>
          <a:prstGeom prst="rect">
            <a:avLst/>
          </a:prstGeom>
          <a:solidFill>
            <a:schemeClr val="accent1">
              <a:lumMod val="40000"/>
              <a:lumOff val="60000"/>
            </a:schemeClr>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Simple Random Sample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 subset of population in which each member of the subset has an equal chance of being select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US" sz="1400" b="1" dirty="0">
                <a:latin typeface="HELVETICA NEUE THIN" panose="020B0403020202020204" pitchFamily="34" charset="0"/>
                <a:ea typeface="HELVETICA NEUE THIN" panose="020B0403020202020204" pitchFamily="34" charset="0"/>
                <a:cs typeface="Helvetica Neue" panose="02000503000000020004" pitchFamily="2" charset="0"/>
              </a:rPr>
              <a:t>Systematic Random sampling </a:t>
            </a:r>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is another probability sampling approach where you have a list of individuals from a target population and perform a selection by starting somewhere at random and then collecting data at a fixed interval from that starting point.</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Stratified Random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divide the population and group them by a common characteristic, and then start sampling individuals from each groups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Cluster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select a cluster unit(s) at random and then survey everyone in the selected cluster unit (usually smaller populations such a villages, or small schools in remote areas etc.,)</a:t>
            </a:r>
          </a:p>
        </p:txBody>
      </p:sp>
      <p:sp>
        <p:nvSpPr>
          <p:cNvPr id="5" name="Title 1">
            <a:extLst>
              <a:ext uri="{FF2B5EF4-FFF2-40B4-BE49-F238E27FC236}">
                <a16:creationId xmlns:a16="http://schemas.microsoft.com/office/drawing/2014/main" id="{C4721A08-9F51-5C46-3EF8-A0DBCE14F9CC}"/>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[2]</a:t>
            </a:r>
          </a:p>
        </p:txBody>
      </p:sp>
      <p:sp>
        <p:nvSpPr>
          <p:cNvPr id="6" name="Slide Number Placeholder 3">
            <a:extLst>
              <a:ext uri="{FF2B5EF4-FFF2-40B4-BE49-F238E27FC236}">
                <a16:creationId xmlns:a16="http://schemas.microsoft.com/office/drawing/2014/main" id="{109C3F11-370B-F776-4F6C-5F8344C063C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45D5EEA4-192E-BF09-036C-6C2F2E51556A}"/>
              </a:ext>
            </a:extLst>
          </p:cNvPr>
          <p:cNvSpPr txBox="1"/>
          <p:nvPr/>
        </p:nvSpPr>
        <p:spPr>
          <a:xfrm>
            <a:off x="159018" y="5922434"/>
            <a:ext cx="10653526" cy="830997"/>
          </a:xfrm>
          <a:prstGeom prst="rect">
            <a:avLst/>
          </a:prstGeom>
          <a:solidFill>
            <a:srgbClr val="FF7E79"/>
          </a:solidFill>
          <a:ln>
            <a:solidFill>
              <a:srgbClr val="FF0000"/>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Warning: You cannot use any statistical method on samples that were collected with non-probabilistic approach – that element of randomness has been removed and thus render the sample not representative of the population. If you intend to use the quantitative route do not use a non-probability sampling approach.</a:t>
            </a:r>
          </a:p>
        </p:txBody>
      </p:sp>
    </p:spTree>
    <p:extLst>
      <p:ext uri="{BB962C8B-B14F-4D97-AF65-F5344CB8AC3E}">
        <p14:creationId xmlns:p14="http://schemas.microsoft.com/office/powerpoint/2010/main" val="3335866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https://forms.gle/og3CcALea62w3QMVA</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POLS0008: Course Evaluation &amp; Student Feedback (2023/24)</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POLS0008: Introduction to Quantitative Research Methods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regarding the sessions for </a:t>
            </a:r>
            <a:r>
              <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w</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eek 1, 2, 3 and 4. Your feedback is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5" name="Slide Number Placeholder 3">
            <a:extLst>
              <a:ext uri="{FF2B5EF4-FFF2-40B4-BE49-F238E27FC236}">
                <a16:creationId xmlns:a16="http://schemas.microsoft.com/office/drawing/2014/main" id="{3BD5D212-DFDF-FCE2-D6D4-C8A9A1EDBCE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3486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3C00-A421-DA7E-8C47-945E71BFDDA3}"/>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9D1FC6-0B77-E65B-CD86-65E92BEF3296}"/>
              </a:ext>
            </a:extLst>
          </p:cNvPr>
          <p:cNvPicPr>
            <a:picLocks noChangeAspect="1"/>
          </p:cNvPicPr>
          <p:nvPr/>
        </p:nvPicPr>
        <p:blipFill>
          <a:blip r:embed="rId2"/>
          <a:srcRect/>
          <a:stretch/>
        </p:blipFill>
        <p:spPr>
          <a:xfrm>
            <a:off x="2611224" y="1117953"/>
            <a:ext cx="6768445" cy="5069537"/>
          </a:xfrm>
          <a:prstGeom prst="rect">
            <a:avLst/>
          </a:prstGeom>
          <a:ln>
            <a:noFill/>
          </a:ln>
          <a:effectLst>
            <a:softEdge rad="112500"/>
          </a:effectLst>
        </p:spPr>
      </p:pic>
      <p:sp>
        <p:nvSpPr>
          <p:cNvPr id="6" name="TextBox 5">
            <a:extLst>
              <a:ext uri="{FF2B5EF4-FFF2-40B4-BE49-F238E27FC236}">
                <a16:creationId xmlns:a16="http://schemas.microsoft.com/office/drawing/2014/main" id="{D93D40EA-6D14-83A2-E239-23C7895C73CF}"/>
              </a:ext>
            </a:extLst>
          </p:cNvPr>
          <p:cNvSpPr txBox="1"/>
          <p:nvPr/>
        </p:nvSpPr>
        <p:spPr>
          <a:xfrm>
            <a:off x="8039221" y="132437"/>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Chillout time</a:t>
            </a:r>
          </a:p>
        </p:txBody>
      </p:sp>
      <p:pic>
        <p:nvPicPr>
          <p:cNvPr id="8" name="Picture 7" descr="Logo&#10;&#10;Description automatically generated">
            <a:extLst>
              <a:ext uri="{FF2B5EF4-FFF2-40B4-BE49-F238E27FC236}">
                <a16:creationId xmlns:a16="http://schemas.microsoft.com/office/drawing/2014/main" id="{F95750A2-3BA4-079A-B8BD-C2813F00467A}"/>
              </a:ext>
            </a:extLst>
          </p:cNvPr>
          <p:cNvPicPr>
            <a:picLocks noChangeAspect="1"/>
          </p:cNvPicPr>
          <p:nvPr/>
        </p:nvPicPr>
        <p:blipFill>
          <a:blip r:embed="rId3"/>
          <a:stretch>
            <a:fillRect/>
          </a:stretch>
        </p:blipFill>
        <p:spPr>
          <a:xfrm>
            <a:off x="144475" y="97020"/>
            <a:ext cx="3035300" cy="736600"/>
          </a:xfrm>
          <a:prstGeom prst="rect">
            <a:avLst/>
          </a:prstGeom>
        </p:spPr>
      </p:pic>
      <p:sp>
        <p:nvSpPr>
          <p:cNvPr id="2" name="Slide Number Placeholder 3">
            <a:extLst>
              <a:ext uri="{FF2B5EF4-FFF2-40B4-BE49-F238E27FC236}">
                <a16:creationId xmlns:a16="http://schemas.microsoft.com/office/drawing/2014/main" id="{67E380D9-5B4F-3692-19F2-79261B2080B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FFC000"/>
                </a:solidFill>
                <a:cs typeface="ＭＳ Ｐゴシック" charset="0"/>
              </a:rPr>
              <a:pPr eaLnBrk="1" hangingPunct="1"/>
              <a:t>34</a:t>
            </a:fld>
            <a:endParaRPr lang="en-US" dirty="0">
              <a:solidFill>
                <a:srgbClr val="FFC000"/>
              </a:solidFill>
              <a:cs typeface="ＭＳ Ｐゴシック" charset="0"/>
            </a:endParaRPr>
          </a:p>
        </p:txBody>
      </p:sp>
    </p:spTree>
    <p:extLst>
      <p:ext uri="{BB962C8B-B14F-4D97-AF65-F5344CB8AC3E}">
        <p14:creationId xmlns:p14="http://schemas.microsoft.com/office/powerpoint/2010/main" val="1018655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Description of data</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6605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[1]</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5170646"/>
          </a:xfrm>
          <a:prstGeom prst="rect">
            <a:avLst/>
          </a:prstGeom>
          <a:noFill/>
        </p:spPr>
        <p:txBody>
          <a:bodyPr wrap="square" rtlCol="0">
            <a:spAutoFit/>
          </a:bodyPr>
          <a:lstStyle/>
          <a:p>
            <a:r>
              <a:rPr lang="en-GB" sz="2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BEFORE YOU START THE ANALYSIS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 you are required to provide some information about the dataset you are using regardless if its primary/secondary</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Describing the where, what and 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What:</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mentioning the name of the data source and its use for a bigger study</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The year(s) (or date(s)) at which it was collated</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Where: </a:t>
            </a:r>
            <a:r>
              <a:rPr lang="en-GB" sz="2000" dirty="0">
                <a:latin typeface="Helvetica Neue" panose="02000503000000020004" pitchFamily="2" charset="0"/>
                <a:ea typeface="Helvetica Neue" panose="02000503000000020004" pitchFamily="2" charset="0"/>
                <a:cs typeface="Helvetica Neue" panose="02000503000000020004" pitchFamily="2" charset="0"/>
              </a:rPr>
              <a:t>The location of focus for which the data was collated from</a:t>
            </a: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b="1" dirty="0">
                <a:latin typeface="Helvetica Neue" panose="02000503000000020004" pitchFamily="2" charset="0"/>
                <a:ea typeface="Helvetica Neue" panose="02000503000000020004" pitchFamily="2" charset="0"/>
                <a:cs typeface="Helvetica Neue" panose="02000503000000020004" pitchFamily="2" charset="0"/>
              </a:rPr>
              <a:t>Specific details about how the data was collated:</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Whether its through questionnaire survey, interview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Research framework i.e., ecological, pilot, cross-sectional, or longitudinal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Sampling strategy</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Who and what the target population was i.e., target sample size and group of focus (e.g., Adults only i.e., 18 years and above etc.,)</a:t>
            </a:r>
          </a:p>
          <a:p>
            <a:pPr lvl="1"/>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90511506-1650-69E0-C0AB-71C78C3A7CF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0235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[2]</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4832092"/>
          </a:xfrm>
          <a:prstGeom prst="rect">
            <a:avLst/>
          </a:prstGeom>
          <a:noFill/>
        </p:spPr>
        <p:txBody>
          <a:bodyPr wrap="square" rtlCol="0">
            <a:spAutoFit/>
          </a:bodyPr>
          <a:lstStyle/>
          <a:p>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[continue]</a:t>
            </a:r>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Describe the variables that’s going to be used for the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Codebook – </a:t>
            </a:r>
            <a:r>
              <a:rPr lang="en-GB" sz="2000" dirty="0">
                <a:latin typeface="Helvetica Neue" panose="02000503000000020004" pitchFamily="2" charset="0"/>
                <a:ea typeface="Helvetica Neue" panose="02000503000000020004" pitchFamily="2" charset="0"/>
                <a:cs typeface="Helvetica Neue" panose="02000503000000020004" pitchFamily="2" charset="0"/>
              </a:rPr>
              <a:t>provide a list of all the intended variables that is going to be analysed. You must mention specific details about variable – information such as the name, variable type (i.e., numeric or categorical) etc.,</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Initial sample characteristic table – </a:t>
            </a:r>
            <a:r>
              <a:rPr lang="en-GB" sz="2000" dirty="0">
                <a:latin typeface="Helvetica Neue" panose="02000503000000020004" pitchFamily="2" charset="0"/>
                <a:ea typeface="Helvetica Neue" panose="02000503000000020004" pitchFamily="2" charset="0"/>
                <a:cs typeface="Helvetica Neue" panose="02000503000000020004" pitchFamily="2" charset="0"/>
              </a:rPr>
              <a:t>this is a breakdown on the number of observation documented for each variable (- i.e., what’s present and missing). </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1, suppose the total is 100 and 89 respondents provided the ages. In this table, the mean age is calculated from that 89. You must report that the mean is based on 89 point, and 11 points are missing data.</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2, suppose the total is 100, where 51 were women and 42 were men. You must report the numbers and percentage for each category, and report the numbers (&amp; proportion) of missing data in the gender variable. This means including a third category: men (42), women (51), and unknown/missing (7)</a:t>
            </a: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85B2B3AF-1CEA-2F65-29C5-2971F361280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4576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A54D37-6B8E-F9AF-CFAF-A8FA555FFCE8}"/>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5">
            <a:extLst>
              <a:ext uri="{FF2B5EF4-FFF2-40B4-BE49-F238E27FC236}">
                <a16:creationId xmlns:a16="http://schemas.microsoft.com/office/drawing/2014/main" id="{FB6D0847-E7A5-9381-B10A-310DFEF9181F}"/>
              </a:ext>
            </a:extLst>
          </p:cNvPr>
          <p:cNvGraphicFramePr>
            <a:graphicFrameLocks noGrp="1"/>
          </p:cNvGraphicFramePr>
          <p:nvPr>
            <p:extLst>
              <p:ext uri="{D42A27DB-BD31-4B8C-83A1-F6EECF244321}">
                <p14:modId xmlns:p14="http://schemas.microsoft.com/office/powerpoint/2010/main" val="1859255936"/>
              </p:ext>
            </p:extLst>
          </p:nvPr>
        </p:nvGraphicFramePr>
        <p:xfrm>
          <a:off x="102487" y="90461"/>
          <a:ext cx="8128002" cy="2221226"/>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17318">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sz="1400"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graphicFrame>
        <p:nvGraphicFramePr>
          <p:cNvPr id="4" name="Table 4">
            <a:extLst>
              <a:ext uri="{FF2B5EF4-FFF2-40B4-BE49-F238E27FC236}">
                <a16:creationId xmlns:a16="http://schemas.microsoft.com/office/drawing/2014/main" id="{B6E330B1-3E43-C565-5EC1-D53BF86E749D}"/>
              </a:ext>
            </a:extLst>
          </p:cNvPr>
          <p:cNvGraphicFramePr>
            <a:graphicFrameLocks noGrp="1"/>
          </p:cNvGraphicFramePr>
          <p:nvPr>
            <p:extLst>
              <p:ext uri="{D42A27DB-BD31-4B8C-83A1-F6EECF244321}">
                <p14:modId xmlns:p14="http://schemas.microsoft.com/office/powerpoint/2010/main" val="2556900153"/>
              </p:ext>
            </p:extLst>
          </p:nvPr>
        </p:nvGraphicFramePr>
        <p:xfrm>
          <a:off x="102487" y="2559036"/>
          <a:ext cx="5445556" cy="4208505"/>
        </p:xfrm>
        <a:graphic>
          <a:graphicData uri="http://schemas.openxmlformats.org/drawingml/2006/table">
            <a:tbl>
              <a:tblPr firstRow="1" bandRow="1">
                <a:tableStyleId>{2D5ABB26-0587-4C30-8999-92F81FD0307C}</a:tableStyleId>
              </a:tblPr>
              <a:tblGrid>
                <a:gridCol w="1619134">
                  <a:extLst>
                    <a:ext uri="{9D8B030D-6E8A-4147-A177-3AD203B41FA5}">
                      <a16:colId xmlns:a16="http://schemas.microsoft.com/office/drawing/2014/main" val="3320201880"/>
                    </a:ext>
                  </a:extLst>
                </a:gridCol>
                <a:gridCol w="3826422">
                  <a:extLst>
                    <a:ext uri="{9D8B030D-6E8A-4147-A177-3AD203B41FA5}">
                      <a16:colId xmlns:a16="http://schemas.microsoft.com/office/drawing/2014/main" val="1130884425"/>
                    </a:ext>
                  </a:extLst>
                </a:gridCol>
              </a:tblGrid>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Breakdown on what’s present in the dataset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4627946"/>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Age (in years)</a:t>
                      </a:r>
                    </a:p>
                  </a:txBody>
                  <a:tcPr>
                    <a:lnT w="12700" cap="flat" cmpd="sng" algn="ctr">
                      <a:solidFill>
                        <a:schemeClr val="tx1"/>
                      </a:solidFill>
                      <a:prstDash val="solid"/>
                      <a:round/>
                      <a:headEnd type="none" w="med" len="med"/>
                      <a:tailEnd type="none" w="med" len="med"/>
                    </a:lnT>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Mean 30 (n = 5, 1 missing)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43825875"/>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638408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Women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4 (66%)</a:t>
                      </a:r>
                    </a:p>
                  </a:txBody>
                  <a:tcPr/>
                </a:tc>
                <a:extLst>
                  <a:ext uri="{0D108BD9-81ED-4DB2-BD59-A6C34878D82A}">
                    <a16:rowId xmlns:a16="http://schemas.microsoft.com/office/drawing/2014/main" val="48703725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384924885"/>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0 (0%)</a:t>
                      </a:r>
                    </a:p>
                  </a:txBody>
                  <a:tcPr/>
                </a:tc>
                <a:extLst>
                  <a:ext uri="{0D108BD9-81ED-4DB2-BD59-A6C34878D82A}">
                    <a16:rowId xmlns:a16="http://schemas.microsoft.com/office/drawing/2014/main" val="1361886172"/>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50107247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Political</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289559999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Health</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39719124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Geography</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926482374"/>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608246294"/>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Gamer Status</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1837132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Yes</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362087215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No</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010674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lnB w="12700" cap="flat" cmpd="sng" algn="ctr">
                      <a:solidFill>
                        <a:schemeClr val="tx1"/>
                      </a:solidFill>
                      <a:prstDash val="solid"/>
                      <a:round/>
                      <a:headEnd type="none" w="med" len="med"/>
                      <a:tailEnd type="none" w="med" len="med"/>
                    </a:lnB>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322039"/>
                  </a:ext>
                </a:extLst>
              </a:tr>
            </a:tbl>
          </a:graphicData>
        </a:graphic>
      </p:graphicFrame>
      <p:sp>
        <p:nvSpPr>
          <p:cNvPr id="5" name="Slide Number Placeholder 3">
            <a:extLst>
              <a:ext uri="{FF2B5EF4-FFF2-40B4-BE49-F238E27FC236}">
                <a16:creationId xmlns:a16="http://schemas.microsoft.com/office/drawing/2014/main" id="{5D037ADB-1B3E-1003-255B-87560A4D5EC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FFA92300-22B5-EE85-D91B-FB10E1EC2F06}"/>
              </a:ext>
            </a:extLst>
          </p:cNvPr>
          <p:cNvSpPr txBox="1"/>
          <p:nvPr/>
        </p:nvSpPr>
        <p:spPr>
          <a:xfrm>
            <a:off x="8548099" y="78180"/>
            <a:ext cx="192126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Raw dataset</a:t>
            </a:r>
          </a:p>
        </p:txBody>
      </p:sp>
      <p:sp>
        <p:nvSpPr>
          <p:cNvPr id="7" name="TextBox 6">
            <a:extLst>
              <a:ext uri="{FF2B5EF4-FFF2-40B4-BE49-F238E27FC236}">
                <a16:creationId xmlns:a16="http://schemas.microsoft.com/office/drawing/2014/main" id="{0A978745-4B99-BED4-A317-15B9939E5C26}"/>
              </a:ext>
            </a:extLst>
          </p:cNvPr>
          <p:cNvSpPr txBox="1"/>
          <p:nvPr/>
        </p:nvSpPr>
        <p:spPr>
          <a:xfrm>
            <a:off x="8548099" y="2560578"/>
            <a:ext cx="273070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Show what’s available</a:t>
            </a:r>
          </a:p>
        </p:txBody>
      </p:sp>
      <p:sp>
        <p:nvSpPr>
          <p:cNvPr id="8" name="TextBox 7">
            <a:extLst>
              <a:ext uri="{FF2B5EF4-FFF2-40B4-BE49-F238E27FC236}">
                <a16:creationId xmlns:a16="http://schemas.microsoft.com/office/drawing/2014/main" id="{C42E8EB1-B9FD-E568-6FB6-9CA089B43A55}"/>
              </a:ext>
            </a:extLst>
          </p:cNvPr>
          <p:cNvSpPr txBox="1"/>
          <p:nvPr/>
        </p:nvSpPr>
        <p:spPr>
          <a:xfrm>
            <a:off x="6869430" y="3520440"/>
            <a:ext cx="4946518" cy="2308324"/>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To show missing numbers by category</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table(</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dataset$pathway</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useNA</a:t>
            </a:r>
            <a:r>
              <a:rPr lang="en-GB" b="1" dirty="0">
                <a:latin typeface="Helvetica Neue" panose="02000503000000020004" pitchFamily="2" charset="0"/>
                <a:ea typeface="Helvetica Neue" panose="02000503000000020004" pitchFamily="2" charset="0"/>
                <a:cs typeface="Helvetica Neue" panose="02000503000000020004" pitchFamily="2" charset="0"/>
              </a:rPr>
              <a:t> = “always”)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To exclude the missing entries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mean(</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a:p>
            <a:r>
              <a:rPr lang="en-GB" b="1" dirty="0">
                <a:latin typeface="Helvetica Neue" panose="02000503000000020004" pitchFamily="2" charset="0"/>
                <a:ea typeface="Helvetica Neue" panose="02000503000000020004" pitchFamily="2" charset="0"/>
                <a:cs typeface="Helvetica Neue" panose="02000503000000020004" pitchFamily="2" charset="0"/>
              </a:rPr>
              <a:t>summary(</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p:txBody>
      </p:sp>
    </p:spTree>
    <p:extLst>
      <p:ext uri="{BB962C8B-B14F-4D97-AF65-F5344CB8AC3E}">
        <p14:creationId xmlns:p14="http://schemas.microsoft.com/office/powerpoint/2010/main" val="2358938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[3]</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3070164822"/>
              </p:ext>
            </p:extLst>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9888" y="4138291"/>
            <a:ext cx="2887038" cy="369332"/>
          </a:xfrm>
          <a:prstGeom prst="rect">
            <a:avLst/>
          </a:prstGeom>
          <a:noFill/>
        </p:spPr>
        <p:txBody>
          <a:bodyPr wrap="square" rtlCol="0">
            <a:spAutoFit/>
          </a:bodyPr>
          <a:lstStyle/>
          <a:p>
            <a:r>
              <a:rPr lang="en-GB" dirty="0"/>
              <a:t>Sample size = 6</a:t>
            </a:r>
          </a:p>
        </p:txBody>
      </p:sp>
      <p:sp>
        <p:nvSpPr>
          <p:cNvPr id="7" name="Slide Number Placeholder 3">
            <a:extLst>
              <a:ext uri="{FF2B5EF4-FFF2-40B4-BE49-F238E27FC236}">
                <a16:creationId xmlns:a16="http://schemas.microsoft.com/office/drawing/2014/main" id="{2012F00E-44E2-CDA9-8765-055D5E79A94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0314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721681"/>
          </a:xfrm>
        </p:spPr>
        <p:txBody>
          <a:bodyPr anchor="ctr"/>
          <a:lstStyle/>
          <a:p>
            <a:pPr algn="ctr"/>
            <a:r>
              <a:rPr lang="en-GB" sz="2800" b="1" dirty="0">
                <a:latin typeface="Helvetica Neue Thin" panose="020B0403020202020204" pitchFamily="34" charset="0"/>
                <a:ea typeface="Helvetica Neue Thin" panose="020B0403020202020204" pitchFamily="34" charset="0"/>
              </a:rPr>
              <a:t>What is Data Sourcing?</a:t>
            </a:r>
            <a:endParaRPr lang="en-GB" sz="28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1568880"/>
            <a:ext cx="10515600" cy="4948990"/>
          </a:xfrm>
        </p:spPr>
        <p:txBody>
          <a:bodyPr/>
          <a:lstStyle/>
          <a:p>
            <a:r>
              <a:rPr lang="en-GB" sz="1600" dirty="0">
                <a:latin typeface="Helvetica Neue Thin" panose="020B0403020202020204" pitchFamily="34" charset="0"/>
                <a:ea typeface="Helvetica Neue Thin" panose="020B0403020202020204" pitchFamily="34" charset="0"/>
              </a:rPr>
              <a:t>Data sourcing (or data collection) is referred to how one goes out to gather data – this can be done either ‘</a:t>
            </a:r>
            <a:r>
              <a:rPr lang="en-GB" sz="1600" dirty="0">
                <a:highlight>
                  <a:srgbClr val="D6D6D6"/>
                </a:highlight>
                <a:latin typeface="Helvetica Neue Thin" panose="020B0403020202020204" pitchFamily="34" charset="0"/>
                <a:ea typeface="Helvetica Neue Thin" panose="020B0403020202020204" pitchFamily="34" charset="0"/>
              </a:rPr>
              <a:t>ACTIVELY’</a:t>
            </a:r>
            <a:r>
              <a:rPr lang="en-GB" sz="1600" dirty="0">
                <a:latin typeface="Helvetica Neue Thin" panose="020B0403020202020204" pitchFamily="34" charset="0"/>
                <a:ea typeface="Helvetica Neue Thin" panose="020B0403020202020204" pitchFamily="34" charset="0"/>
              </a:rPr>
              <a:t> or </a:t>
            </a:r>
            <a:r>
              <a:rPr lang="en-GB" sz="1600" dirty="0">
                <a:highlight>
                  <a:srgbClr val="D6D6D6"/>
                </a:highlight>
                <a:latin typeface="Helvetica Neue Thin" panose="020B0403020202020204" pitchFamily="34" charset="0"/>
                <a:ea typeface="Helvetica Neue Thin" panose="020B0403020202020204" pitchFamily="34" charset="0"/>
              </a:rPr>
              <a:t>‘PASSIVELY’</a:t>
            </a:r>
          </a:p>
          <a:p>
            <a:endParaRPr lang="en-GB" sz="1600" dirty="0">
              <a:highlight>
                <a:srgbClr val="D6D6D6"/>
              </a:highlight>
              <a:latin typeface="Helvetica Neue Thin" panose="020B0403020202020204" pitchFamily="34" charset="0"/>
              <a:ea typeface="Helvetica Neue Thin" panose="020B0403020202020204" pitchFamily="34" charset="0"/>
            </a:endParaRPr>
          </a:p>
          <a:p>
            <a:r>
              <a:rPr lang="en-GB" sz="1600" dirty="0">
                <a:highlight>
                  <a:srgbClr val="D6D6D6"/>
                </a:highlight>
                <a:latin typeface="Helvetica Neue Thin" panose="020B0403020202020204" pitchFamily="34" charset="0"/>
                <a:ea typeface="Helvetica Neue Thin" panose="020B0403020202020204" pitchFamily="34" charset="0"/>
              </a:rPr>
              <a:t>ACTIVE:</a:t>
            </a:r>
            <a:r>
              <a:rPr lang="en-GB" sz="1600" dirty="0">
                <a:latin typeface="Helvetica Neue Thin" panose="020B0403020202020204" pitchFamily="34" charset="0"/>
                <a:ea typeface="Helvetica Neue Thin" panose="020B0403020202020204" pitchFamily="34" charset="0"/>
              </a:rPr>
              <a:t> these are ways of acquiring records (or data) actively through fieldwork, surveys, interviews etc.,</a:t>
            </a:r>
          </a:p>
          <a:p>
            <a:endParaRPr lang="en-GB" sz="1600" dirty="0">
              <a:highlight>
                <a:srgbClr val="D6D6D6"/>
              </a:highlight>
              <a:latin typeface="Helvetica Neue Thin" panose="020B0403020202020204" pitchFamily="34" charset="0"/>
              <a:ea typeface="Helvetica Neue Thin" panose="020B0403020202020204" pitchFamily="34" charset="0"/>
            </a:endParaRPr>
          </a:p>
          <a:p>
            <a:r>
              <a:rPr lang="en-GB" sz="1600" dirty="0">
                <a:highlight>
                  <a:srgbClr val="D6D6D6"/>
                </a:highlight>
                <a:latin typeface="Helvetica Neue Thin" panose="020B0403020202020204" pitchFamily="34" charset="0"/>
                <a:ea typeface="Helvetica Neue Thin" panose="020B0403020202020204" pitchFamily="34" charset="0"/>
              </a:rPr>
              <a:t>PASSIVE:</a:t>
            </a:r>
            <a:r>
              <a:rPr lang="en-GB" sz="1600" dirty="0">
                <a:latin typeface="Helvetica Neue Thin" panose="020B0403020202020204" pitchFamily="34" charset="0"/>
                <a:ea typeface="Helvetica Neue Thin" panose="020B0403020202020204" pitchFamily="34" charset="0"/>
              </a:rPr>
              <a:t> these are ways of acquiring records (or data) that are made available from some “official” (or “recognised”) sources (e.g., NGOs, agencies, companies, government, educational or research institutions etc.,)</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Official (or recognised) sources can make their data freely available to everyone to use &amp; republish, repurpose it as they wish without any patent, legal or copyright restrictions.</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In the forth point, we often refer to this term as “</a:t>
            </a:r>
            <a:r>
              <a:rPr lang="en-GB" sz="1600" b="1" dirty="0">
                <a:latin typeface="Helvetica Neue Thin" panose="020B0403020202020204" pitchFamily="34" charset="0"/>
                <a:ea typeface="Helvetica Neue Thin" panose="020B0403020202020204" pitchFamily="34" charset="0"/>
              </a:rPr>
              <a:t>Open Data</a:t>
            </a:r>
            <a:r>
              <a:rPr lang="en-GB" sz="1600" dirty="0">
                <a:latin typeface="Helvetica Neue Thin" panose="020B0403020202020204" pitchFamily="34" charset="0"/>
                <a:ea typeface="Helvetica Neue Thin" panose="020B0403020202020204" pitchFamily="34" charset="0"/>
              </a:rPr>
              <a:t>” [</a:t>
            </a:r>
            <a:r>
              <a:rPr lang="en-GB" sz="1600" dirty="0">
                <a:latin typeface="Helvetica Neue Thin" panose="020B0403020202020204" pitchFamily="34" charset="0"/>
                <a:ea typeface="Helvetica Neue Thin" panose="020B0403020202020204" pitchFamily="34" charset="0"/>
                <a:hlinkClick r:id="rId3"/>
              </a:rPr>
              <a:t>LINK</a:t>
            </a:r>
            <a:r>
              <a:rPr lang="en-GB" sz="1600" dirty="0">
                <a:latin typeface="Helvetica Neue Thin" panose="020B0403020202020204" pitchFamily="34" charset="0"/>
                <a:ea typeface="Helvetica Neue Thin" panose="020B0403020202020204" pitchFamily="34" charset="0"/>
              </a:rPr>
              <a:t>]</a:t>
            </a:r>
          </a:p>
          <a:p>
            <a:endParaRPr lang="en-GB" sz="1600" dirty="0">
              <a:latin typeface="Helvetica Neue Thin" panose="020B0403020202020204" pitchFamily="34" charset="0"/>
              <a:ea typeface="Helvetica Neue Thin" panose="020B0403020202020204" pitchFamily="34" charset="0"/>
            </a:endParaRPr>
          </a:p>
          <a:p>
            <a:r>
              <a:rPr lang="en-GB" sz="1600" b="1" dirty="0">
                <a:latin typeface="Helvetica Neue Thin" panose="020B0403020202020204" pitchFamily="34" charset="0"/>
                <a:ea typeface="Helvetica Neue Thin" panose="020B0403020202020204" pitchFamily="34" charset="0"/>
              </a:rPr>
              <a:t>Open Data </a:t>
            </a:r>
            <a:r>
              <a:rPr lang="en-GB" sz="1600" dirty="0">
                <a:latin typeface="Helvetica Neue Thin" panose="020B0403020202020204" pitchFamily="34" charset="0"/>
                <a:ea typeface="Helvetica Neue Thin" panose="020B0403020202020204" pitchFamily="34" charset="0"/>
              </a:rPr>
              <a:t>falls under the broad type of data classification called “</a:t>
            </a:r>
            <a:r>
              <a:rPr lang="en-GB" sz="1600" b="1" dirty="0">
                <a:latin typeface="Helvetica Neue Thin" panose="020B0403020202020204" pitchFamily="34" charset="0"/>
                <a:ea typeface="Helvetica Neue Thin" panose="020B0403020202020204" pitchFamily="34" charset="0"/>
              </a:rPr>
              <a:t>Secondary Data</a:t>
            </a:r>
            <a:r>
              <a:rPr lang="en-GB" sz="1600" dirty="0">
                <a:latin typeface="Helvetica Neue Thin" panose="020B0403020202020204" pitchFamily="34" charset="0"/>
                <a:ea typeface="Helvetica Neue Thin" panose="020B0403020202020204" pitchFamily="34" charset="0"/>
              </a:rPr>
              <a:t>”, whereas the second point on active data collection is called “</a:t>
            </a:r>
            <a:r>
              <a:rPr lang="en-GB" sz="1600" b="1" dirty="0">
                <a:latin typeface="Helvetica Neue Thin" panose="020B0403020202020204" pitchFamily="34" charset="0"/>
                <a:ea typeface="Helvetica Neue Thin" panose="020B0403020202020204" pitchFamily="34" charset="0"/>
              </a:rPr>
              <a:t>Primary Data</a:t>
            </a:r>
            <a:r>
              <a:rPr lang="en-GB" sz="1600" dirty="0">
                <a:latin typeface="Helvetica Neue Thin" panose="020B0403020202020204" pitchFamily="34" charset="0"/>
                <a:ea typeface="Helvetica Neue Thin" panose="020B0403020202020204" pitchFamily="34" charset="0"/>
              </a:rPr>
              <a:t>”</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4"/>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239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[4]</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9202475" y="3915901"/>
            <a:ext cx="2887038"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Sample size = 6</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Delete 3 rows</a:t>
            </a:r>
          </a:p>
        </p:txBody>
      </p:sp>
      <p:cxnSp>
        <p:nvCxnSpPr>
          <p:cNvPr id="8" name="Straight Connector 7">
            <a:extLst>
              <a:ext uri="{FF2B5EF4-FFF2-40B4-BE49-F238E27FC236}">
                <a16:creationId xmlns:a16="http://schemas.microsoft.com/office/drawing/2014/main" id="{6601D8D4-8EE1-B513-50C8-B6502DC47A66}"/>
              </a:ext>
            </a:extLst>
          </p:cNvPr>
          <p:cNvCxnSpPr/>
          <p:nvPr/>
        </p:nvCxnSpPr>
        <p:spPr>
          <a:xfrm>
            <a:off x="74176" y="4548719"/>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6C949D9-3066-4F08-ECDB-2B08233C4795}"/>
              </a:ext>
            </a:extLst>
          </p:cNvPr>
          <p:cNvCxnSpPr/>
          <p:nvPr/>
        </p:nvCxnSpPr>
        <p:spPr>
          <a:xfrm>
            <a:off x="72466" y="4937423"/>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BDB6810-82E4-2D5A-B920-24530D5E7A95}"/>
              </a:ext>
            </a:extLst>
          </p:cNvPr>
          <p:cNvCxnSpPr/>
          <p:nvPr/>
        </p:nvCxnSpPr>
        <p:spPr>
          <a:xfrm>
            <a:off x="72466" y="6435737"/>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Slide Number Placeholder 3">
            <a:extLst>
              <a:ext uri="{FF2B5EF4-FFF2-40B4-BE49-F238E27FC236}">
                <a16:creationId xmlns:a16="http://schemas.microsoft.com/office/drawing/2014/main" id="{99B180C8-A1A5-F6D3-A018-98093C71354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5BAFCE0E-7A58-966B-BA30-D59D1B8D7FB7}"/>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29285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[5]</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 and use it for the analysis.</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2220434875"/>
              </p:ext>
            </p:extLst>
          </p:nvPr>
        </p:nvGraphicFramePr>
        <p:xfrm>
          <a:off x="449780" y="4011609"/>
          <a:ext cx="8128002" cy="148336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7905" y="4017641"/>
            <a:ext cx="2887038" cy="1477328"/>
          </a:xfrm>
          <a:prstGeom prst="rect">
            <a:avLst/>
          </a:prstGeom>
          <a:noFill/>
        </p:spPr>
        <p:txBody>
          <a:bodyPr wrap="square" rtlCol="0">
            <a:spAutoFit/>
          </a:bodyPr>
          <a:lstStyle/>
          <a:p>
            <a:r>
              <a:rPr lang="en-GB" dirty="0"/>
              <a:t>Sample size = 6</a:t>
            </a:r>
          </a:p>
          <a:p>
            <a:r>
              <a:rPr lang="en-GB" dirty="0"/>
              <a:t>Delete 3 rows</a:t>
            </a:r>
          </a:p>
          <a:p>
            <a:endParaRPr lang="en-GB" dirty="0"/>
          </a:p>
          <a:p>
            <a:r>
              <a:rPr lang="en-GB" dirty="0"/>
              <a:t>New sample = 3</a:t>
            </a:r>
          </a:p>
          <a:p>
            <a:r>
              <a:rPr lang="en-GB" dirty="0"/>
              <a:t>Drop-out rate = 50%</a:t>
            </a:r>
          </a:p>
        </p:txBody>
      </p:sp>
      <p:sp>
        <p:nvSpPr>
          <p:cNvPr id="7" name="TextBox 6">
            <a:extLst>
              <a:ext uri="{FF2B5EF4-FFF2-40B4-BE49-F238E27FC236}">
                <a16:creationId xmlns:a16="http://schemas.microsoft.com/office/drawing/2014/main" id="{6A49B17B-DB03-E75A-65CD-DD7B94D1D702}"/>
              </a:ext>
            </a:extLst>
          </p:cNvPr>
          <p:cNvSpPr txBox="1"/>
          <p:nvPr/>
        </p:nvSpPr>
        <p:spPr>
          <a:xfrm>
            <a:off x="152669" y="5688868"/>
            <a:ext cx="11722274" cy="707886"/>
          </a:xfrm>
          <a:prstGeom prst="rect">
            <a:avLst/>
          </a:prstGeom>
          <a:noFill/>
        </p:spPr>
        <p:txBody>
          <a:bodyPr wrap="square" rtlCol="0">
            <a:spAutoFit/>
          </a:bodyPr>
          <a:lstStyle/>
          <a:p>
            <a:pPr marL="342900" indent="-34290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Missing data bias: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must acknowledge that due to the sample reducing from what was initially A to B, and restricting it to complete case sample, you have introduced some bias.  </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Slide Number Placeholder 3">
            <a:extLst>
              <a:ext uri="{FF2B5EF4-FFF2-40B4-BE49-F238E27FC236}">
                <a16:creationId xmlns:a16="http://schemas.microsoft.com/office/drawing/2014/main" id="{B2B6EF34-E6FD-5251-0554-3C29BD65E085}"/>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E6DE85FD-AF2C-6BE1-65E1-D3DB7E35724A}"/>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43965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7" y="2800890"/>
            <a:ext cx="11566425" cy="1754326"/>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Let’s make a mental summary of what we’ve learnt in the past 4 weeks</a:t>
            </a:r>
          </a:p>
          <a:p>
            <a:pPr algn="ctr"/>
            <a:endParaRPr lang="en-GB" sz="3600" b="1" dirty="0">
              <a:latin typeface="HELVETICA NEUE THIN" panose="020B0403020202020204" pitchFamily="34" charset="0"/>
              <a:ea typeface="HELVETICA NEUE THIN" panose="020B0403020202020204" pitchFamily="34" charset="0"/>
            </a:endParaRPr>
          </a:p>
        </p:txBody>
      </p:sp>
      <p:sp>
        <p:nvSpPr>
          <p:cNvPr id="3" name="Slide Number Placeholder 3">
            <a:extLst>
              <a:ext uri="{FF2B5EF4-FFF2-40B4-BE49-F238E27FC236}">
                <a16:creationId xmlns:a16="http://schemas.microsoft.com/office/drawing/2014/main" id="{2BBD301D-32C4-58B7-C952-8E1D451B8AC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3571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BC8E82-D8A8-C271-A484-05629E3FC2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CF2474-D218-71B8-00F8-FD82E8D7A3F4}"/>
              </a:ext>
            </a:extLst>
          </p:cNvPr>
          <p:cNvSpPr txBox="1"/>
          <p:nvPr/>
        </p:nvSpPr>
        <p:spPr>
          <a:xfrm>
            <a:off x="312787" y="324933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sp>
        <p:nvSpPr>
          <p:cNvPr id="3" name="Slide Number Placeholder 3">
            <a:extLst>
              <a:ext uri="{FF2B5EF4-FFF2-40B4-BE49-F238E27FC236}">
                <a16:creationId xmlns:a16="http://schemas.microsoft.com/office/drawing/2014/main" id="{A28F9033-9001-D0D3-D637-3BE9D3FF0A6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9590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Final words…</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09111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91875B-009D-B38E-A31E-E0CD54535BCC}"/>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B0EC8C1-3529-BBEA-552B-EF54F4A1896E}"/>
              </a:ext>
            </a:extLst>
          </p:cNvPr>
          <p:cNvPicPr>
            <a:picLocks noChangeAspect="1"/>
          </p:cNvPicPr>
          <p:nvPr/>
        </p:nvPicPr>
        <p:blipFill>
          <a:blip r:embed="rId3"/>
          <a:stretch>
            <a:fillRect/>
          </a:stretch>
        </p:blipFill>
        <p:spPr>
          <a:xfrm>
            <a:off x="1461052" y="823084"/>
            <a:ext cx="9442174" cy="5311222"/>
          </a:xfrm>
          <a:prstGeom prst="rect">
            <a:avLst/>
          </a:prstGeom>
          <a:ln>
            <a:noFill/>
          </a:ln>
          <a:effectLst>
            <a:softEdge rad="112500"/>
          </a:effectLst>
        </p:spPr>
      </p:pic>
      <p:sp>
        <p:nvSpPr>
          <p:cNvPr id="6" name="Slide Number Placeholder 3">
            <a:extLst>
              <a:ext uri="{FF2B5EF4-FFF2-40B4-BE49-F238E27FC236}">
                <a16:creationId xmlns:a16="http://schemas.microsoft.com/office/drawing/2014/main" id="{283D14E7-13CC-2316-815E-47C19647541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45</a:t>
            </a:fld>
            <a:endParaRPr lang="en-US" dirty="0">
              <a:solidFill>
                <a:schemeClr val="bg1"/>
              </a:solidFill>
              <a:cs typeface="ＭＳ Ｐゴシック" charset="0"/>
            </a:endParaRPr>
          </a:p>
        </p:txBody>
      </p:sp>
      <p:sp>
        <p:nvSpPr>
          <p:cNvPr id="7" name="TextBox 6">
            <a:extLst>
              <a:ext uri="{FF2B5EF4-FFF2-40B4-BE49-F238E27FC236}">
                <a16:creationId xmlns:a16="http://schemas.microsoft.com/office/drawing/2014/main" id="{313F88BC-E437-F611-3911-2B3717F18D72}"/>
              </a:ext>
            </a:extLst>
          </p:cNvPr>
          <p:cNvSpPr txBox="1"/>
          <p:nvPr/>
        </p:nvSpPr>
        <p:spPr>
          <a:xfrm>
            <a:off x="1007165" y="180710"/>
            <a:ext cx="10349948" cy="461665"/>
          </a:xfrm>
          <a:prstGeom prst="rect">
            <a:avLst/>
          </a:prstGeom>
          <a:noFill/>
        </p:spPr>
        <p:txBody>
          <a:bodyPr wrap="square" rtlCol="0">
            <a:spAutoFit/>
          </a:bodyPr>
          <a:lstStyle/>
          <a:p>
            <a:r>
              <a:rPr lang="en-GB"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You have my nod of approval… you’re ready for inferential statistics!</a:t>
            </a:r>
          </a:p>
        </p:txBody>
      </p:sp>
    </p:spTree>
    <p:extLst>
      <p:ext uri="{BB962C8B-B14F-4D97-AF65-F5344CB8AC3E}">
        <p14:creationId xmlns:p14="http://schemas.microsoft.com/office/powerpoint/2010/main" val="3320948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4F25D5-39C9-8170-4A4D-CDE5BAB11754}"/>
              </a:ext>
            </a:extLst>
          </p:cNvPr>
          <p:cNvSpPr/>
          <p:nvPr/>
        </p:nvSpPr>
        <p:spPr>
          <a:xfrm>
            <a:off x="-9428" y="2"/>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up of a microphone&#10;&#10;Description automatically generated with medium confidence">
            <a:extLst>
              <a:ext uri="{FF2B5EF4-FFF2-40B4-BE49-F238E27FC236}">
                <a16:creationId xmlns:a16="http://schemas.microsoft.com/office/drawing/2014/main" id="{AC7B145E-B754-30AA-545E-97C356C46F32}"/>
              </a:ext>
            </a:extLst>
          </p:cNvPr>
          <p:cNvPicPr>
            <a:picLocks noChangeAspect="1"/>
          </p:cNvPicPr>
          <p:nvPr/>
        </p:nvPicPr>
        <p:blipFill>
          <a:blip r:embed="rId3"/>
          <a:stretch>
            <a:fillRect/>
          </a:stretch>
        </p:blipFill>
        <p:spPr>
          <a:xfrm>
            <a:off x="2311400" y="1016000"/>
            <a:ext cx="7569200" cy="4826000"/>
          </a:xfrm>
          <a:prstGeom prst="rect">
            <a:avLst/>
          </a:prstGeom>
          <a:ln>
            <a:noFill/>
          </a:ln>
          <a:effectLst>
            <a:softEdge rad="112500"/>
          </a:effectLst>
        </p:spPr>
      </p:pic>
      <p:sp>
        <p:nvSpPr>
          <p:cNvPr id="5" name="Slide Number Placeholder 3">
            <a:extLst>
              <a:ext uri="{FF2B5EF4-FFF2-40B4-BE49-F238E27FC236}">
                <a16:creationId xmlns:a16="http://schemas.microsoft.com/office/drawing/2014/main" id="{8A772AEB-4006-CF66-47A5-36075B891AA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46</a:t>
            </a:fld>
            <a:endParaRPr lang="en-US" dirty="0">
              <a:solidFill>
                <a:schemeClr val="bg1"/>
              </a:solidFill>
              <a:cs typeface="ＭＳ Ｐゴシック" charset="0"/>
            </a:endParaRPr>
          </a:p>
        </p:txBody>
      </p:sp>
      <p:sp>
        <p:nvSpPr>
          <p:cNvPr id="6" name="TextBox 5">
            <a:extLst>
              <a:ext uri="{FF2B5EF4-FFF2-40B4-BE49-F238E27FC236}">
                <a16:creationId xmlns:a16="http://schemas.microsoft.com/office/drawing/2014/main" id="{7618EDF6-8C7F-808D-85CC-F3A83E205C2E}"/>
              </a:ext>
            </a:extLst>
          </p:cNvPr>
          <p:cNvSpPr txBox="1"/>
          <p:nvPr/>
        </p:nvSpPr>
        <p:spPr>
          <a:xfrm>
            <a:off x="2311400" y="5871539"/>
            <a:ext cx="7569199" cy="646331"/>
          </a:xfrm>
          <a:prstGeom prst="rect">
            <a:avLst/>
          </a:prstGeom>
          <a:noFill/>
          <a:ln>
            <a:solidFill>
              <a:schemeClr val="bg1"/>
            </a:solidFill>
          </a:ln>
        </p:spPr>
        <p:txBody>
          <a:bodyPr wrap="square" rtlCol="0">
            <a:spAutoFit/>
          </a:bodyPr>
          <a:lstStyle/>
          <a:p>
            <a:pPr algn="ctr"/>
            <a:r>
              <a:rPr lang="en-GB" sz="3600" i="1" dirty="0">
                <a:solidFill>
                  <a:schemeClr val="bg1"/>
                </a:solidFill>
                <a:latin typeface="Palatino" pitchFamily="2" charset="77"/>
                <a:ea typeface="Palatino" pitchFamily="2" charset="77"/>
                <a:cs typeface="Helvetica Neue" panose="02000503000000020004" pitchFamily="2" charset="0"/>
              </a:rPr>
              <a:t>You’re </a:t>
            </a:r>
            <a:r>
              <a:rPr lang="en-GB" sz="3600" i="1" dirty="0" err="1">
                <a:solidFill>
                  <a:schemeClr val="bg1"/>
                </a:solidFill>
                <a:latin typeface="Palatino" pitchFamily="2" charset="77"/>
                <a:ea typeface="Palatino" pitchFamily="2" charset="77"/>
                <a:cs typeface="Helvetica Neue" panose="02000503000000020004" pitchFamily="2" charset="0"/>
              </a:rPr>
              <a:t>gonna</a:t>
            </a:r>
            <a:r>
              <a:rPr lang="en-GB" sz="3600" i="1" dirty="0">
                <a:solidFill>
                  <a:schemeClr val="bg1"/>
                </a:solidFill>
                <a:latin typeface="Palatino" pitchFamily="2" charset="77"/>
                <a:ea typeface="Palatino" pitchFamily="2" charset="77"/>
                <a:cs typeface="Helvetica Neue" panose="02000503000000020004" pitchFamily="2" charset="0"/>
              </a:rPr>
              <a:t> carry that weight… </a:t>
            </a:r>
          </a:p>
        </p:txBody>
      </p:sp>
    </p:spTree>
    <p:extLst>
      <p:ext uri="{BB962C8B-B14F-4D97-AF65-F5344CB8AC3E}">
        <p14:creationId xmlns:p14="http://schemas.microsoft.com/office/powerpoint/2010/main" val="1110899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r>
              <a:rPr lang="en-GB" sz="3600" dirty="0">
                <a:highlight>
                  <a:srgbClr val="D6D6D6"/>
                </a:highlight>
                <a:latin typeface="Helvetica Neue Thin" panose="020B0403020202020204" pitchFamily="34" charset="0"/>
                <a:ea typeface="Helvetica Neue Thin" panose="020B0403020202020204" pitchFamily="34" charset="0"/>
              </a:rPr>
              <a:t>Types of data sources</a:t>
            </a: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8" name="Rectangle 7">
            <a:extLst>
              <a:ext uri="{FF2B5EF4-FFF2-40B4-BE49-F238E27FC236}">
                <a16:creationId xmlns:a16="http://schemas.microsoft.com/office/drawing/2014/main" id="{E4D047EA-FEE1-B846-A9C4-F38D91352F9A}"/>
              </a:ext>
            </a:extLst>
          </p:cNvPr>
          <p:cNvSpPr/>
          <p:nvPr/>
        </p:nvSpPr>
        <p:spPr>
          <a:xfrm>
            <a:off x="760348" y="2752951"/>
            <a:ext cx="4505093" cy="226280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tx1"/>
              </a:solidFill>
              <a:highlight>
                <a:srgbClr val="D6D6D6"/>
              </a:highlight>
              <a:latin typeface="HELVETICA NEUE THIN" panose="020B0403020202020204" pitchFamily="34" charset="0"/>
              <a:ea typeface="HELVETICA NEUE THIN" panose="020B0403020202020204" pitchFamily="34" charset="0"/>
            </a:endParaRPr>
          </a:p>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Primary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refers to the </a:t>
            </a:r>
            <a:r>
              <a:rPr lang="en-GB" dirty="0" err="1">
                <a:solidFill>
                  <a:schemeClr val="tx1"/>
                </a:solidFill>
                <a:latin typeface="Helvetica Neue Thin" panose="020B0403020202020204" pitchFamily="34" charset="0"/>
                <a:ea typeface="Helvetica Neue Thin" panose="020B0403020202020204" pitchFamily="34" charset="0"/>
              </a:rPr>
              <a:t>firsthand</a:t>
            </a:r>
            <a:r>
              <a:rPr lang="en-GB" dirty="0">
                <a:solidFill>
                  <a:schemeClr val="tx1"/>
                </a:solidFill>
                <a:latin typeface="Helvetica Neue Thin" panose="020B0403020202020204" pitchFamily="34" charset="0"/>
                <a:ea typeface="Helvetica Neue Thin" panose="020B0403020202020204" pitchFamily="34" charset="0"/>
              </a:rPr>
              <a:t> data gathered by the user, researcher or enumerator through fieldwork, interviews, questionnaire surveys etc.,</a:t>
            </a:r>
            <a:endParaRPr lang="en-GB" dirty="0">
              <a:solidFill>
                <a:schemeClr val="tx1"/>
              </a:solidFill>
            </a:endParaRPr>
          </a:p>
        </p:txBody>
      </p:sp>
      <p:sp>
        <p:nvSpPr>
          <p:cNvPr id="9" name="Rectangle 8">
            <a:extLst>
              <a:ext uri="{FF2B5EF4-FFF2-40B4-BE49-F238E27FC236}">
                <a16:creationId xmlns:a16="http://schemas.microsoft.com/office/drawing/2014/main" id="{5DF67C30-53AF-F447-9F88-E9398524FAA5}"/>
              </a:ext>
            </a:extLst>
          </p:cNvPr>
          <p:cNvSpPr/>
          <p:nvPr/>
        </p:nvSpPr>
        <p:spPr>
          <a:xfrm>
            <a:off x="6770855" y="2752951"/>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6770855" y="5354716"/>
            <a:ext cx="225212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Internal</a:t>
            </a:r>
          </a:p>
        </p:txBody>
      </p:sp>
      <p:sp>
        <p:nvSpPr>
          <p:cNvPr id="11" name="TextBox 10">
            <a:extLst>
              <a:ext uri="{FF2B5EF4-FFF2-40B4-BE49-F238E27FC236}">
                <a16:creationId xmlns:a16="http://schemas.microsoft.com/office/drawing/2014/main" id="{0F21479C-9880-4A4C-8F47-E5DFABADD784}"/>
              </a:ext>
            </a:extLst>
          </p:cNvPr>
          <p:cNvSpPr txBox="1"/>
          <p:nvPr/>
        </p:nvSpPr>
        <p:spPr>
          <a:xfrm>
            <a:off x="9022976" y="5354716"/>
            <a:ext cx="225297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External</a:t>
            </a:r>
          </a:p>
        </p:txBody>
      </p:sp>
    </p:spTree>
    <p:extLst>
      <p:ext uri="{BB962C8B-B14F-4D97-AF65-F5344CB8AC3E}">
        <p14:creationId xmlns:p14="http://schemas.microsoft.com/office/powerpoint/2010/main" val="69475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443416" y="1427350"/>
            <a:ext cx="2889054" cy="369332"/>
          </a:xfrm>
          <a:prstGeom prst="rect">
            <a:avLst/>
          </a:prstGeom>
          <a:noFill/>
          <a:ln>
            <a:noFill/>
          </a:ln>
        </p:spPr>
        <p:txBody>
          <a:bodyPr wrap="square" rtlCol="0">
            <a:spAutoFit/>
          </a:bodyPr>
          <a:lstStyle/>
          <a:p>
            <a:r>
              <a:rPr lang="en-GB" dirty="0">
                <a:highlight>
                  <a:srgbClr val="D6D6D6"/>
                </a:highlight>
                <a:latin typeface="Helvetica Neue Thin" panose="020B0403020202020204" pitchFamily="34" charset="0"/>
                <a:ea typeface="Helvetica Neue Thin" panose="020B0403020202020204" pitchFamily="34" charset="0"/>
              </a:rPr>
              <a:t>Internal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380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If you are working within an organisation that has some relevant data of interest</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The organisation has collected the data and can provide access to such users working within it or collaborators</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Data scientists working within the UK Metropolitan Police Service seeking to quantify the burden of various crime outcomes: Burglary, sexual assault, vandalism, arson and so…</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Data is collated by MPS and not by the data scientists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So MPS can release the data to such users, this is an example of </a:t>
            </a:r>
            <a:r>
              <a:rPr lang="en-GB" b="1" dirty="0">
                <a:solidFill>
                  <a:schemeClr val="tx1"/>
                </a:solidFill>
                <a:latin typeface="HELVETICA NEUE THIN" panose="020B0403020202020204" pitchFamily="34" charset="0"/>
                <a:ea typeface="HELVETICA NEUE THIN" panose="020B0403020202020204" pitchFamily="34" charset="0"/>
              </a:rPr>
              <a:t>Internal Secondary Data</a:t>
            </a:r>
          </a:p>
          <a:p>
            <a:pPr marL="285750" indent="-285750">
              <a:buFont typeface="Wingdings" pitchFamily="2" charset="2"/>
              <a:buChar char="§"/>
            </a:pP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Tree>
    <p:extLst>
      <p:ext uri="{BB962C8B-B14F-4D97-AF65-F5344CB8AC3E}">
        <p14:creationId xmlns:p14="http://schemas.microsoft.com/office/powerpoint/2010/main" val="213595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443415" y="1427350"/>
            <a:ext cx="2692055" cy="369332"/>
          </a:xfrm>
          <a:prstGeom prst="rect">
            <a:avLst/>
          </a:prstGeom>
          <a:noFill/>
          <a:ln>
            <a:noFill/>
          </a:ln>
        </p:spPr>
        <p:txBody>
          <a:bodyPr wrap="square" rtlCol="0">
            <a:spAutoFit/>
          </a:bodyPr>
          <a:lstStyle/>
          <a:p>
            <a:r>
              <a:rPr lang="en-GB" dirty="0">
                <a:highlight>
                  <a:srgbClr val="D6D6D6"/>
                </a:highlight>
                <a:latin typeface="Helvetica Neue Thin" panose="020B0403020202020204" pitchFamily="34" charset="0"/>
                <a:ea typeface="Helvetica Neue Thin" panose="020B0403020202020204" pitchFamily="34" charset="0"/>
              </a:rPr>
              <a:t>External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2077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This simply acquiring datasets from external sources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Open source websites (freely accessible)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Paying for the data (requires a license)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Online data service which is free but requires users to register etc.,</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Release for FOI (Freedom of Information)</a:t>
            </a: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
        <p:nvSpPr>
          <p:cNvPr id="8" name="TextBox 7">
            <a:extLst>
              <a:ext uri="{FF2B5EF4-FFF2-40B4-BE49-F238E27FC236}">
                <a16:creationId xmlns:a16="http://schemas.microsoft.com/office/drawing/2014/main" id="{118675CC-A0A0-2F43-A2E9-9C2B572F8ED9}"/>
              </a:ext>
            </a:extLst>
          </p:cNvPr>
          <p:cNvSpPr txBox="1"/>
          <p:nvPr/>
        </p:nvSpPr>
        <p:spPr>
          <a:xfrm>
            <a:off x="244599" y="4448187"/>
            <a:ext cx="7188186" cy="1477328"/>
          </a:xfrm>
          <a:prstGeom prst="rect">
            <a:avLst/>
          </a:prstGeom>
          <a:noFill/>
          <a:ln>
            <a:noFill/>
          </a:ln>
        </p:spPr>
        <p:txBody>
          <a:bodyPr wrap="square" rtlCol="0">
            <a:spAutoFit/>
          </a:bodyPr>
          <a:lstStyle/>
          <a:p>
            <a:r>
              <a:rPr lang="en-GB" dirty="0">
                <a:highlight>
                  <a:srgbClr val="D6D6D6"/>
                </a:highlight>
                <a:latin typeface="Helvetica Neue Thin" panose="020B0403020202020204" pitchFamily="34" charset="0"/>
                <a:ea typeface="Helvetica Neue Thin" panose="020B0403020202020204" pitchFamily="34" charset="0"/>
              </a:rPr>
              <a:t>Sometimes you can combine both internal and multiple external data sources to supplement each other!</a:t>
            </a:r>
          </a:p>
          <a:p>
            <a:endParaRPr lang="en-GB" dirty="0">
              <a:highlight>
                <a:srgbClr val="D6D6D6"/>
              </a:highlight>
              <a:latin typeface="Helvetica Neue Thin" panose="020B0403020202020204" pitchFamily="34" charset="0"/>
              <a:ea typeface="Helvetica Neue Thin" panose="020B0403020202020204" pitchFamily="34" charset="0"/>
            </a:endParaRPr>
          </a:p>
          <a:p>
            <a:r>
              <a:rPr lang="en-GB" dirty="0">
                <a:highlight>
                  <a:srgbClr val="D6D6D6"/>
                </a:highlight>
                <a:latin typeface="Helvetica Neue Thin" panose="020B0403020202020204" pitchFamily="34" charset="0"/>
                <a:ea typeface="Helvetica Neue Thin" panose="020B0403020202020204" pitchFamily="34" charset="0"/>
              </a:rPr>
              <a:t>The umbrella term ‘secondary data’ can also be referred to as “routinely collected data”</a:t>
            </a:r>
          </a:p>
        </p:txBody>
      </p:sp>
    </p:spTree>
    <p:extLst>
      <p:ext uri="{BB962C8B-B14F-4D97-AF65-F5344CB8AC3E}">
        <p14:creationId xmlns:p14="http://schemas.microsoft.com/office/powerpoint/2010/main" val="150539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Examples of Sourcing Data</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556059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highlight>
                  <a:srgbClr val="D6D6D6"/>
                </a:highlight>
                <a:latin typeface="Helvetica Neue Thin" panose="020B0403020202020204" pitchFamily="34" charset="0"/>
                <a:ea typeface="Helvetica Neue Thin" panose="020B0403020202020204" pitchFamily="34" charset="0"/>
              </a:rPr>
              <a:t>Poverty in Nigeria (FCLP) [1]</a:t>
            </a:r>
          </a:p>
        </p:txBody>
      </p:sp>
      <p:pic>
        <p:nvPicPr>
          <p:cNvPr id="5" name="Picture 4" descr="A group of people sitting on a bench&#10;&#10;Description automatically generated with low confidence">
            <a:extLst>
              <a:ext uri="{FF2B5EF4-FFF2-40B4-BE49-F238E27FC236}">
                <a16:creationId xmlns:a16="http://schemas.microsoft.com/office/drawing/2014/main" id="{2F3BE196-86AA-1C4E-A51F-67CA60DFA94B}"/>
              </a:ext>
            </a:extLst>
          </p:cNvPr>
          <p:cNvPicPr>
            <a:picLocks noChangeAspect="1"/>
          </p:cNvPicPr>
          <p:nvPr/>
        </p:nvPicPr>
        <p:blipFill>
          <a:blip r:embed="rId3"/>
          <a:stretch>
            <a:fillRect/>
          </a:stretch>
        </p:blipFill>
        <p:spPr>
          <a:xfrm>
            <a:off x="2126252" y="725690"/>
            <a:ext cx="7729509" cy="4347849"/>
          </a:xfrm>
          <a:prstGeom prst="rect">
            <a:avLst/>
          </a:prstGeom>
        </p:spPr>
      </p:pic>
      <p:sp>
        <p:nvSpPr>
          <p:cNvPr id="6" name="TextBox 5">
            <a:extLst>
              <a:ext uri="{FF2B5EF4-FFF2-40B4-BE49-F238E27FC236}">
                <a16:creationId xmlns:a16="http://schemas.microsoft.com/office/drawing/2014/main" id="{C6B0A6F0-FBAD-3645-8396-ADB2BA9AEB99}"/>
              </a:ext>
            </a:extLst>
          </p:cNvPr>
          <p:cNvSpPr txBox="1"/>
          <p:nvPr/>
        </p:nvSpPr>
        <p:spPr>
          <a:xfrm>
            <a:off x="10299066" y="79359"/>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6"/>
              </a:rPr>
              <a:t>Umar et al, 2017</a:t>
            </a:r>
            <a:endParaRPr lang="en-GB" sz="1100" dirty="0">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6F768D7C-B128-A64C-906A-54467B20D0F1}"/>
              </a:ext>
            </a:extLst>
          </p:cNvPr>
          <p:cNvSpPr txBox="1"/>
          <p:nvPr/>
        </p:nvSpPr>
        <p:spPr>
          <a:xfrm>
            <a:off x="2126252" y="5172396"/>
            <a:ext cx="7729509" cy="600164"/>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Conventional analyses of crime, based on European research models, are often poorly suited to assessing the specific dimensions of criminality in Africa. Development Frontiers in Crime, Livelihoods and Urban Poverty in Nigeria (FCLP) aims to provide an alternative framework for understanding the specific drivers of criminality in a West African urban context.</a:t>
            </a:r>
          </a:p>
        </p:txBody>
      </p:sp>
      <p:sp>
        <p:nvSpPr>
          <p:cNvPr id="8" name="TextBox 7">
            <a:extLst>
              <a:ext uri="{FF2B5EF4-FFF2-40B4-BE49-F238E27FC236}">
                <a16:creationId xmlns:a16="http://schemas.microsoft.com/office/drawing/2014/main" id="{C0F89349-D355-8B44-9C96-87CEF0EA9DAB}"/>
              </a:ext>
            </a:extLst>
          </p:cNvPr>
          <p:cNvSpPr txBox="1"/>
          <p:nvPr/>
        </p:nvSpPr>
        <p:spPr>
          <a:xfrm>
            <a:off x="2126252" y="5871417"/>
            <a:ext cx="7729509" cy="769441"/>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Employing a mixed-methods approach combining statistical modelling, geo-visualisation and ethnography, the project situates insecurity and crime against a broader backdrop of rapid urban growth, seasonal migration, youth unemployment and informality. The study provides researchers both in Nigeria and internationally with a richer and more nuanced evidence base on the particular dynamics of crime in African cities.</a:t>
            </a:r>
          </a:p>
        </p:txBody>
      </p:sp>
      <p:sp>
        <p:nvSpPr>
          <p:cNvPr id="9" name="TextBox 8">
            <a:extLst>
              <a:ext uri="{FF2B5EF4-FFF2-40B4-BE49-F238E27FC236}">
                <a16:creationId xmlns:a16="http://schemas.microsoft.com/office/drawing/2014/main" id="{5608EBFA-442D-DB40-A287-264177A3770B}"/>
              </a:ext>
            </a:extLst>
          </p:cNvPr>
          <p:cNvSpPr txBox="1"/>
          <p:nvPr/>
        </p:nvSpPr>
        <p:spPr>
          <a:xfrm>
            <a:off x="10299066" y="119318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938046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28487</TotalTime>
  <Words>4126</Words>
  <Application>Microsoft Macintosh PowerPoint</Application>
  <PresentationFormat>Widescreen</PresentationFormat>
  <Paragraphs>623</Paragraphs>
  <Slides>46</Slides>
  <Notes>21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46</vt:i4>
      </vt:variant>
    </vt:vector>
  </HeadingPairs>
  <TitlesOfParts>
    <vt:vector size="60" baseType="lpstr">
      <vt:lpstr>ＭＳ Ｐゴシック</vt:lpstr>
      <vt:lpstr>Arial</vt:lpstr>
      <vt:lpstr>Calibri</vt:lpstr>
      <vt:lpstr>Cambria Math</vt:lpstr>
      <vt:lpstr>Century</vt:lpstr>
      <vt:lpstr>Helvetica Neue</vt:lpstr>
      <vt:lpstr>Helvetica Neue Light</vt:lpstr>
      <vt:lpstr>HELVETICA NEUE THIN</vt:lpstr>
      <vt:lpstr>HELVETICA NEUE THIN</vt:lpstr>
      <vt:lpstr>Palatino</vt:lpstr>
      <vt:lpstr>Times</vt:lpstr>
      <vt:lpstr>Wingdings</vt:lpstr>
      <vt:lpstr>Office Theme</vt:lpstr>
      <vt:lpstr>Custom Design</vt:lpstr>
      <vt:lpstr>PowerPoint Presentation</vt:lpstr>
      <vt:lpstr> </vt:lpstr>
      <vt:lpstr>Data Sourcing</vt:lpstr>
      <vt:lpstr>What is Data Sourcing?</vt:lpstr>
      <vt:lpstr>PowerPoint Presentation</vt:lpstr>
      <vt:lpstr>PowerPoint Presentation</vt:lpstr>
      <vt:lpstr>PowerPoint Presentation</vt:lpstr>
      <vt:lpstr>Examples of Sourcing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Merits &amp; Limitations</vt:lpstr>
      <vt:lpstr>Advantages and disadvantages of Primary data sources</vt:lpstr>
      <vt:lpstr>Advantages and disadvantages of Secondary data sources [2]</vt:lpstr>
      <vt:lpstr>Brief notes on Study Design &amp; Sampling</vt:lpstr>
      <vt:lpstr>PowerPoint Presentation</vt:lpstr>
      <vt:lpstr>Types of Research Design</vt:lpstr>
      <vt:lpstr>Types of Study Design </vt:lpstr>
      <vt:lpstr>PowerPoint Presentation</vt:lpstr>
      <vt:lpstr>PowerPoint Presentation</vt:lpstr>
      <vt:lpstr>PowerPoint Presentation</vt:lpstr>
      <vt:lpstr>PowerPoint Presentation</vt:lpstr>
      <vt:lpstr>PowerPoint Presentation</vt:lpstr>
      <vt:lpstr>Description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words…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315</cp:revision>
  <dcterms:created xsi:type="dcterms:W3CDTF">2020-11-19T14:47:11Z</dcterms:created>
  <dcterms:modified xsi:type="dcterms:W3CDTF">2024-01-30T07:46:58Z</dcterms:modified>
</cp:coreProperties>
</file>